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nva Sans" panose="020B0604020202020204" charset="0"/>
      <p:regular r:id="rId20"/>
    </p:embeddedFont>
    <p:embeddedFont>
      <p:font typeface="IBM Plex Sans" panose="020B0503050203000203" pitchFamily="34" charset="0"/>
      <p:regular r:id="rId21"/>
    </p:embeddedFont>
    <p:embeddedFont>
      <p:font typeface="IBM Plex Sans Bold" panose="020B0803050203000203" charset="0"/>
      <p:regular r:id="rId22"/>
    </p:embeddedFont>
    <p:embeddedFont>
      <p:font typeface="Montserrat" panose="00000500000000000000" pitchFamily="2" charset="0"/>
      <p:regular r:id="rId23"/>
    </p:embeddedFont>
    <p:embeddedFont>
      <p:font typeface="Montserrat Bold" panose="00000800000000000000" charset="0"/>
      <p:regular r:id="rId24"/>
    </p:embeddedFont>
    <p:embeddedFont>
      <p:font typeface="Montserrat Classic" panose="020B0604020202020204" charset="0"/>
      <p:regular r:id="rId25"/>
    </p:embeddedFont>
    <p:embeddedFont>
      <p:font typeface="Montserrat Classic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48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11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3.sv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sv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svg"/><Relationship Id="rId7" Type="http://schemas.openxmlformats.org/officeDocument/2006/relationships/image" Target="../media/image50.sv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3.sv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11.svg"/><Relationship Id="rId17" Type="http://schemas.openxmlformats.org/officeDocument/2006/relationships/image" Target="../media/image23.png"/><Relationship Id="rId2" Type="http://schemas.openxmlformats.org/officeDocument/2006/relationships/image" Target="../media/image12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3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75" b="-90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76164" y="0"/>
            <a:ext cx="7611836" cy="10401751"/>
            <a:chOff x="0" y="0"/>
            <a:chExt cx="2004763" cy="2739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4763" cy="2739556"/>
            </a:xfrm>
            <a:custGeom>
              <a:avLst/>
              <a:gdLst/>
              <a:ahLst/>
              <a:cxnLst/>
              <a:rect l="l" t="t" r="r" b="b"/>
              <a:pathLst>
                <a:path w="2004763" h="2739556">
                  <a:moveTo>
                    <a:pt x="0" y="0"/>
                  </a:moveTo>
                  <a:lnTo>
                    <a:pt x="2004763" y="0"/>
                  </a:lnTo>
                  <a:lnTo>
                    <a:pt x="2004763" y="2739556"/>
                  </a:lnTo>
                  <a:lnTo>
                    <a:pt x="0" y="2739556"/>
                  </a:lnTo>
                  <a:close/>
                </a:path>
              </a:pathLst>
            </a:custGeom>
            <a:solidFill>
              <a:srgbClr val="D9D9D9">
                <a:alpha val="8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04763" cy="2777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273220" y="8822257"/>
            <a:ext cx="4448992" cy="1164827"/>
          </a:xfrm>
          <a:custGeom>
            <a:avLst/>
            <a:gdLst/>
            <a:ahLst/>
            <a:cxnLst/>
            <a:rect l="l" t="t" r="r" b="b"/>
            <a:pathLst>
              <a:path w="4448992" h="1164827">
                <a:moveTo>
                  <a:pt x="0" y="0"/>
                </a:moveTo>
                <a:lnTo>
                  <a:pt x="4448992" y="0"/>
                </a:lnTo>
                <a:lnTo>
                  <a:pt x="4448992" y="1164828"/>
                </a:lnTo>
                <a:lnTo>
                  <a:pt x="0" y="1164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080354" y="4424320"/>
            <a:ext cx="6834723" cy="3283802"/>
            <a:chOff x="0" y="0"/>
            <a:chExt cx="9112964" cy="437840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112964" cy="4378403"/>
              <a:chOff x="0" y="0"/>
              <a:chExt cx="1800092" cy="8648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0092" cy="864870"/>
              </a:xfrm>
              <a:custGeom>
                <a:avLst/>
                <a:gdLst/>
                <a:ahLst/>
                <a:cxnLst/>
                <a:rect l="l" t="t" r="r" b="b"/>
                <a:pathLst>
                  <a:path w="1800092" h="864870">
                    <a:moveTo>
                      <a:pt x="57769" y="0"/>
                    </a:moveTo>
                    <a:lnTo>
                      <a:pt x="1742322" y="0"/>
                    </a:lnTo>
                    <a:cubicBezTo>
                      <a:pt x="1774227" y="0"/>
                      <a:pt x="1800092" y="25864"/>
                      <a:pt x="1800092" y="57769"/>
                    </a:cubicBezTo>
                    <a:lnTo>
                      <a:pt x="1800092" y="807100"/>
                    </a:lnTo>
                    <a:cubicBezTo>
                      <a:pt x="1800092" y="822422"/>
                      <a:pt x="1794005" y="837116"/>
                      <a:pt x="1783171" y="847950"/>
                    </a:cubicBezTo>
                    <a:cubicBezTo>
                      <a:pt x="1772338" y="858783"/>
                      <a:pt x="1757644" y="864870"/>
                      <a:pt x="1742322" y="864870"/>
                    </a:cubicBezTo>
                    <a:lnTo>
                      <a:pt x="57769" y="864870"/>
                    </a:lnTo>
                    <a:cubicBezTo>
                      <a:pt x="25864" y="864870"/>
                      <a:pt x="0" y="839006"/>
                      <a:pt x="0" y="807100"/>
                    </a:cubicBezTo>
                    <a:lnTo>
                      <a:pt x="0" y="57769"/>
                    </a:lnTo>
                    <a:cubicBezTo>
                      <a:pt x="0" y="25864"/>
                      <a:pt x="25864" y="0"/>
                      <a:pt x="5776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0092" cy="9029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14295" y="550990"/>
              <a:ext cx="8484375" cy="3276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79"/>
                </a:lnSpc>
              </a:pPr>
              <a:r>
                <a:rPr lang="en-US" sz="5399" b="1">
                  <a:solidFill>
                    <a:srgbClr val="737373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Greece STR </a:t>
              </a:r>
            </a:p>
            <a:p>
              <a:pPr algn="ctr">
                <a:lnSpc>
                  <a:spcPts val="6479"/>
                </a:lnSpc>
              </a:pPr>
              <a:r>
                <a:rPr lang="en-US" sz="5399" b="1">
                  <a:solidFill>
                    <a:srgbClr val="737373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market review</a:t>
              </a:r>
            </a:p>
            <a:p>
              <a:pPr algn="ctr">
                <a:lnSpc>
                  <a:spcPts val="6479"/>
                </a:lnSpc>
                <a:spcBef>
                  <a:spcPct val="0"/>
                </a:spcBef>
              </a:pPr>
              <a:r>
                <a:rPr lang="en-US" sz="5399" b="1">
                  <a:solidFill>
                    <a:srgbClr val="737373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2023-25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935655" y="486161"/>
            <a:ext cx="2960331" cy="2824157"/>
            <a:chOff x="0" y="0"/>
            <a:chExt cx="3947108" cy="3765543"/>
          </a:xfrm>
        </p:grpSpPr>
        <p:sp>
          <p:nvSpPr>
            <p:cNvPr id="13" name="Freeform 13"/>
            <p:cNvSpPr/>
            <p:nvPr/>
          </p:nvSpPr>
          <p:spPr>
            <a:xfrm>
              <a:off x="104717" y="0"/>
              <a:ext cx="3842391" cy="3765543"/>
            </a:xfrm>
            <a:custGeom>
              <a:avLst/>
              <a:gdLst/>
              <a:ahLst/>
              <a:cxnLst/>
              <a:rect l="l" t="t" r="r" b="b"/>
              <a:pathLst>
                <a:path w="3842391" h="3765543">
                  <a:moveTo>
                    <a:pt x="0" y="0"/>
                  </a:moveTo>
                  <a:lnTo>
                    <a:pt x="3842391" y="0"/>
                  </a:lnTo>
                  <a:lnTo>
                    <a:pt x="3842391" y="3765543"/>
                  </a:lnTo>
                  <a:lnTo>
                    <a:pt x="0" y="3765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77871" y="2630321"/>
              <a:ext cx="867284" cy="354405"/>
            </a:xfrm>
            <a:custGeom>
              <a:avLst/>
              <a:gdLst/>
              <a:ahLst/>
              <a:cxnLst/>
              <a:rect l="l" t="t" r="r" b="b"/>
              <a:pathLst>
                <a:path w="867284" h="354405">
                  <a:moveTo>
                    <a:pt x="0" y="0"/>
                  </a:moveTo>
                  <a:lnTo>
                    <a:pt x="867284" y="0"/>
                  </a:lnTo>
                  <a:lnTo>
                    <a:pt x="867284" y="354405"/>
                  </a:lnTo>
                  <a:lnTo>
                    <a:pt x="0" y="354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68208" y="2601461"/>
              <a:ext cx="440166" cy="440166"/>
            </a:xfrm>
            <a:custGeom>
              <a:avLst/>
              <a:gdLst/>
              <a:ahLst/>
              <a:cxnLst/>
              <a:rect l="l" t="t" r="r" b="b"/>
              <a:pathLst>
                <a:path w="440166" h="440166">
                  <a:moveTo>
                    <a:pt x="0" y="0"/>
                  </a:moveTo>
                  <a:lnTo>
                    <a:pt x="440166" y="0"/>
                  </a:lnTo>
                  <a:lnTo>
                    <a:pt x="440166" y="440166"/>
                  </a:lnTo>
                  <a:lnTo>
                    <a:pt x="0" y="440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764943"/>
              <a:ext cx="787852" cy="284181"/>
            </a:xfrm>
            <a:custGeom>
              <a:avLst/>
              <a:gdLst/>
              <a:ahLst/>
              <a:cxnLst/>
              <a:rect l="l" t="t" r="r" b="b"/>
              <a:pathLst>
                <a:path w="787852" h="284181">
                  <a:moveTo>
                    <a:pt x="0" y="0"/>
                  </a:moveTo>
                  <a:lnTo>
                    <a:pt x="787852" y="0"/>
                  </a:lnTo>
                  <a:lnTo>
                    <a:pt x="787852" y="284181"/>
                  </a:lnTo>
                  <a:lnTo>
                    <a:pt x="0" y="284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511910" y="0"/>
              <a:ext cx="393382" cy="549518"/>
            </a:xfrm>
            <a:custGeom>
              <a:avLst/>
              <a:gdLst/>
              <a:ahLst/>
              <a:cxnLst/>
              <a:rect l="l" t="t" r="r" b="b"/>
              <a:pathLst>
                <a:path w="393382" h="549518">
                  <a:moveTo>
                    <a:pt x="0" y="0"/>
                  </a:moveTo>
                  <a:lnTo>
                    <a:pt x="393382" y="0"/>
                  </a:lnTo>
                  <a:lnTo>
                    <a:pt x="393382" y="549518"/>
                  </a:lnTo>
                  <a:lnTo>
                    <a:pt x="0" y="549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3164151" y="1607866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0113" y="2290627"/>
            <a:ext cx="16747773" cy="6763605"/>
          </a:xfrm>
          <a:custGeom>
            <a:avLst/>
            <a:gdLst/>
            <a:ahLst/>
            <a:cxnLst/>
            <a:rect l="l" t="t" r="r" b="b"/>
            <a:pathLst>
              <a:path w="16747773" h="6763605">
                <a:moveTo>
                  <a:pt x="0" y="0"/>
                </a:moveTo>
                <a:lnTo>
                  <a:pt x="16747774" y="0"/>
                </a:lnTo>
                <a:lnTo>
                  <a:pt x="16747774" y="6763604"/>
                </a:lnTo>
                <a:lnTo>
                  <a:pt x="0" y="676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1" r="-48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7727" y="228600"/>
            <a:ext cx="17188746" cy="137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Past RevPAR: 2024 vs 2023</a:t>
            </a:r>
          </a:p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Comparison between Greece, Portugal, Malta &amp; Croatia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8" name="Freeform 8"/>
          <p:cNvSpPr/>
          <p:nvPr/>
        </p:nvSpPr>
        <p:spPr>
          <a:xfrm>
            <a:off x="15679475" y="228600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9" y="0"/>
                </a:lnTo>
                <a:lnTo>
                  <a:pt x="2503339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0064" y="2041711"/>
            <a:ext cx="16980209" cy="7216589"/>
          </a:xfrm>
          <a:custGeom>
            <a:avLst/>
            <a:gdLst/>
            <a:ahLst/>
            <a:cxnLst/>
            <a:rect l="l" t="t" r="r" b="b"/>
            <a:pathLst>
              <a:path w="16980209" h="7216589">
                <a:moveTo>
                  <a:pt x="0" y="0"/>
                </a:moveTo>
                <a:lnTo>
                  <a:pt x="16980209" y="0"/>
                </a:lnTo>
                <a:lnTo>
                  <a:pt x="16980209" y="7216589"/>
                </a:lnTo>
                <a:lnTo>
                  <a:pt x="0" y="721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9627" y="228600"/>
            <a:ext cx="1718874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Past occupancy: 2024 vs 2023</a:t>
            </a:r>
          </a:p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Comparison between Athens, Crete &amp; Thessaloniki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8" name="Freeform 8"/>
          <p:cNvSpPr/>
          <p:nvPr/>
        </p:nvSpPr>
        <p:spPr>
          <a:xfrm>
            <a:off x="15486675" y="209451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9" y="0"/>
                </a:lnTo>
                <a:lnTo>
                  <a:pt x="2503339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9237" y="2110974"/>
            <a:ext cx="17170753" cy="7147326"/>
          </a:xfrm>
          <a:custGeom>
            <a:avLst/>
            <a:gdLst/>
            <a:ahLst/>
            <a:cxnLst/>
            <a:rect l="l" t="t" r="r" b="b"/>
            <a:pathLst>
              <a:path w="17170753" h="7147326">
                <a:moveTo>
                  <a:pt x="0" y="0"/>
                </a:moveTo>
                <a:lnTo>
                  <a:pt x="17170752" y="0"/>
                </a:lnTo>
                <a:lnTo>
                  <a:pt x="17170752" y="7147326"/>
                </a:lnTo>
                <a:lnTo>
                  <a:pt x="0" y="7147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9627" y="228600"/>
            <a:ext cx="1718874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Past ADR: 2024 vs 2023</a:t>
            </a:r>
          </a:p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Comparison between Athens, Crete &amp; Thessaloniki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8" name="Freeform 8"/>
          <p:cNvSpPr/>
          <p:nvPr/>
        </p:nvSpPr>
        <p:spPr>
          <a:xfrm>
            <a:off x="15352305" y="204289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9055" y="2081047"/>
            <a:ext cx="16739948" cy="7177253"/>
          </a:xfrm>
          <a:custGeom>
            <a:avLst/>
            <a:gdLst/>
            <a:ahLst/>
            <a:cxnLst/>
            <a:rect l="l" t="t" r="r" b="b"/>
            <a:pathLst>
              <a:path w="16739948" h="7177253">
                <a:moveTo>
                  <a:pt x="0" y="0"/>
                </a:moveTo>
                <a:lnTo>
                  <a:pt x="16739948" y="0"/>
                </a:lnTo>
                <a:lnTo>
                  <a:pt x="16739948" y="7177253"/>
                </a:lnTo>
                <a:lnTo>
                  <a:pt x="0" y="7177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9627" y="228600"/>
            <a:ext cx="1718874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Past RevPAR: 2024 vs 2023</a:t>
            </a:r>
          </a:p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Comparison between Athens, Crete &amp; Thessaloniki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8" name="Freeform 8"/>
          <p:cNvSpPr/>
          <p:nvPr/>
        </p:nvSpPr>
        <p:spPr>
          <a:xfrm>
            <a:off x="15352305" y="280489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536347" y="2023933"/>
            <a:ext cx="5163926" cy="6912831"/>
            <a:chOff x="0" y="0"/>
            <a:chExt cx="1360046" cy="18206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0046" cy="1820663"/>
            </a:xfrm>
            <a:custGeom>
              <a:avLst/>
              <a:gdLst/>
              <a:ahLst/>
              <a:cxnLst/>
              <a:rect l="l" t="t" r="r" b="b"/>
              <a:pathLst>
                <a:path w="1360046" h="1820663">
                  <a:moveTo>
                    <a:pt x="0" y="0"/>
                  </a:moveTo>
                  <a:lnTo>
                    <a:pt x="1360046" y="0"/>
                  </a:lnTo>
                  <a:lnTo>
                    <a:pt x="1360046" y="1820663"/>
                  </a:lnTo>
                  <a:lnTo>
                    <a:pt x="0" y="1820663"/>
                  </a:ln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60046" cy="185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699809" y="3517686"/>
            <a:ext cx="4559491" cy="568779"/>
            <a:chOff x="0" y="0"/>
            <a:chExt cx="6079321" cy="7583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47371" cy="758371"/>
              <a:chOff x="0" y="0"/>
              <a:chExt cx="325407" cy="14980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25407" cy="149802"/>
              </a:xfrm>
              <a:custGeom>
                <a:avLst/>
                <a:gdLst/>
                <a:ahLst/>
                <a:cxnLst/>
                <a:rect l="l" t="t" r="r" b="b"/>
                <a:pathLst>
                  <a:path w="325407" h="149802">
                    <a:moveTo>
                      <a:pt x="74901" y="0"/>
                    </a:moveTo>
                    <a:lnTo>
                      <a:pt x="250506" y="0"/>
                    </a:lnTo>
                    <a:cubicBezTo>
                      <a:pt x="270371" y="0"/>
                      <a:pt x="289422" y="7891"/>
                      <a:pt x="303469" y="21938"/>
                    </a:cubicBezTo>
                    <a:cubicBezTo>
                      <a:pt x="317515" y="35985"/>
                      <a:pt x="325407" y="55036"/>
                      <a:pt x="325407" y="74901"/>
                    </a:cubicBezTo>
                    <a:lnTo>
                      <a:pt x="325407" y="74901"/>
                    </a:lnTo>
                    <a:cubicBezTo>
                      <a:pt x="325407" y="116268"/>
                      <a:pt x="291872" y="149802"/>
                      <a:pt x="250506" y="149802"/>
                    </a:cubicBezTo>
                    <a:lnTo>
                      <a:pt x="74901" y="149802"/>
                    </a:lnTo>
                    <a:cubicBezTo>
                      <a:pt x="55036" y="149802"/>
                      <a:pt x="35985" y="141910"/>
                      <a:pt x="21938" y="127864"/>
                    </a:cubicBezTo>
                    <a:cubicBezTo>
                      <a:pt x="7891" y="113817"/>
                      <a:pt x="0" y="94766"/>
                      <a:pt x="0" y="74901"/>
                    </a:cubicBezTo>
                    <a:lnTo>
                      <a:pt x="0" y="74901"/>
                    </a:lnTo>
                    <a:cubicBezTo>
                      <a:pt x="0" y="55036"/>
                      <a:pt x="7891" y="35985"/>
                      <a:pt x="21938" y="21938"/>
                    </a:cubicBezTo>
                    <a:cubicBezTo>
                      <a:pt x="35985" y="7891"/>
                      <a:pt x="55036" y="0"/>
                      <a:pt x="74901" y="0"/>
                    </a:cubicBezTo>
                    <a:close/>
                  </a:path>
                </a:pathLst>
              </a:custGeom>
              <a:solidFill>
                <a:srgbClr val="0B5394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25407" cy="1879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44%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964521" y="48091"/>
              <a:ext cx="4114800" cy="662190"/>
              <a:chOff x="0" y="0"/>
              <a:chExt cx="812800" cy="13080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13080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080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30803"/>
                    </a:lnTo>
                    <a:lnTo>
                      <a:pt x="0" y="1308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1689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939"/>
                  </a:lnSpc>
                </a:pPr>
                <a:r>
                  <a:rPr lang="en-US" sz="2099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Small: 2 - 10 listings</a:t>
                </a: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12699809" y="4900153"/>
            <a:ext cx="4559491" cy="568779"/>
            <a:chOff x="0" y="0"/>
            <a:chExt cx="6079321" cy="75837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647371" cy="758371"/>
              <a:chOff x="0" y="0"/>
              <a:chExt cx="325407" cy="14980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25407" cy="149802"/>
              </a:xfrm>
              <a:custGeom>
                <a:avLst/>
                <a:gdLst/>
                <a:ahLst/>
                <a:cxnLst/>
                <a:rect l="l" t="t" r="r" b="b"/>
                <a:pathLst>
                  <a:path w="325407" h="149802">
                    <a:moveTo>
                      <a:pt x="74901" y="0"/>
                    </a:moveTo>
                    <a:lnTo>
                      <a:pt x="250506" y="0"/>
                    </a:lnTo>
                    <a:cubicBezTo>
                      <a:pt x="270371" y="0"/>
                      <a:pt x="289422" y="7891"/>
                      <a:pt x="303469" y="21938"/>
                    </a:cubicBezTo>
                    <a:cubicBezTo>
                      <a:pt x="317515" y="35985"/>
                      <a:pt x="325407" y="55036"/>
                      <a:pt x="325407" y="74901"/>
                    </a:cubicBezTo>
                    <a:lnTo>
                      <a:pt x="325407" y="74901"/>
                    </a:lnTo>
                    <a:cubicBezTo>
                      <a:pt x="325407" y="116268"/>
                      <a:pt x="291872" y="149802"/>
                      <a:pt x="250506" y="149802"/>
                    </a:cubicBezTo>
                    <a:lnTo>
                      <a:pt x="74901" y="149802"/>
                    </a:lnTo>
                    <a:cubicBezTo>
                      <a:pt x="55036" y="149802"/>
                      <a:pt x="35985" y="141910"/>
                      <a:pt x="21938" y="127864"/>
                    </a:cubicBezTo>
                    <a:cubicBezTo>
                      <a:pt x="7891" y="113817"/>
                      <a:pt x="0" y="94766"/>
                      <a:pt x="0" y="74901"/>
                    </a:cubicBezTo>
                    <a:lnTo>
                      <a:pt x="0" y="74901"/>
                    </a:lnTo>
                    <a:cubicBezTo>
                      <a:pt x="0" y="55036"/>
                      <a:pt x="7891" y="35985"/>
                      <a:pt x="21938" y="21938"/>
                    </a:cubicBezTo>
                    <a:cubicBezTo>
                      <a:pt x="35985" y="7891"/>
                      <a:pt x="55036" y="0"/>
                      <a:pt x="74901" y="0"/>
                    </a:cubicBezTo>
                    <a:close/>
                  </a:path>
                </a:pathLst>
              </a:custGeom>
              <a:solidFill>
                <a:srgbClr val="3D85C6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25407" cy="1879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35%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964521" y="48091"/>
              <a:ext cx="4114800" cy="662190"/>
              <a:chOff x="0" y="0"/>
              <a:chExt cx="812800" cy="13080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13080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080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30803"/>
                    </a:lnTo>
                    <a:lnTo>
                      <a:pt x="0" y="1308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1689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939"/>
                  </a:lnSpc>
                </a:pPr>
                <a:r>
                  <a:rPr lang="en-US" sz="2099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Individual: 1 listing</a:t>
                </a: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2699809" y="7665088"/>
            <a:ext cx="4664618" cy="568779"/>
            <a:chOff x="0" y="0"/>
            <a:chExt cx="6219491" cy="75837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672639" cy="758371"/>
              <a:chOff x="0" y="0"/>
              <a:chExt cx="330398" cy="14980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30398" cy="149802"/>
              </a:xfrm>
              <a:custGeom>
                <a:avLst/>
                <a:gdLst/>
                <a:ahLst/>
                <a:cxnLst/>
                <a:rect l="l" t="t" r="r" b="b"/>
                <a:pathLst>
                  <a:path w="330398" h="149802">
                    <a:moveTo>
                      <a:pt x="74901" y="0"/>
                    </a:moveTo>
                    <a:lnTo>
                      <a:pt x="255497" y="0"/>
                    </a:lnTo>
                    <a:cubicBezTo>
                      <a:pt x="275362" y="0"/>
                      <a:pt x="294413" y="7891"/>
                      <a:pt x="308460" y="21938"/>
                    </a:cubicBezTo>
                    <a:cubicBezTo>
                      <a:pt x="322506" y="35985"/>
                      <a:pt x="330398" y="55036"/>
                      <a:pt x="330398" y="74901"/>
                    </a:cubicBezTo>
                    <a:lnTo>
                      <a:pt x="330398" y="74901"/>
                    </a:lnTo>
                    <a:cubicBezTo>
                      <a:pt x="330398" y="116268"/>
                      <a:pt x="296864" y="149802"/>
                      <a:pt x="255497" y="149802"/>
                    </a:cubicBezTo>
                    <a:lnTo>
                      <a:pt x="74901" y="149802"/>
                    </a:lnTo>
                    <a:cubicBezTo>
                      <a:pt x="55036" y="149802"/>
                      <a:pt x="35985" y="141910"/>
                      <a:pt x="21938" y="127864"/>
                    </a:cubicBezTo>
                    <a:cubicBezTo>
                      <a:pt x="7891" y="113817"/>
                      <a:pt x="0" y="94766"/>
                      <a:pt x="0" y="74901"/>
                    </a:cubicBezTo>
                    <a:lnTo>
                      <a:pt x="0" y="74901"/>
                    </a:lnTo>
                    <a:cubicBezTo>
                      <a:pt x="0" y="55036"/>
                      <a:pt x="7891" y="35985"/>
                      <a:pt x="21938" y="21938"/>
                    </a:cubicBezTo>
                    <a:cubicBezTo>
                      <a:pt x="35985" y="7891"/>
                      <a:pt x="55036" y="0"/>
                      <a:pt x="74901" y="0"/>
                    </a:cubicBezTo>
                    <a:close/>
                  </a:path>
                </a:pathLst>
              </a:custGeom>
              <a:solidFill>
                <a:srgbClr val="9FC5E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330398" cy="1879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10%</a:t>
                </a: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964521" y="32626"/>
              <a:ext cx="4254970" cy="693120"/>
              <a:chOff x="0" y="0"/>
              <a:chExt cx="840488" cy="13691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40488" cy="136913"/>
              </a:xfrm>
              <a:custGeom>
                <a:avLst/>
                <a:gdLst/>
                <a:ahLst/>
                <a:cxnLst/>
                <a:rect l="l" t="t" r="r" b="b"/>
                <a:pathLst>
                  <a:path w="840488" h="136913">
                    <a:moveTo>
                      <a:pt x="0" y="0"/>
                    </a:moveTo>
                    <a:lnTo>
                      <a:pt x="840488" y="0"/>
                    </a:lnTo>
                    <a:lnTo>
                      <a:pt x="840488" y="136913"/>
                    </a:lnTo>
                    <a:lnTo>
                      <a:pt x="0" y="13691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40488" cy="175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939"/>
                  </a:lnSpc>
                </a:pPr>
                <a:r>
                  <a:rPr lang="en-US" sz="2099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Large: &gt; 50 listings</a:t>
                </a:r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2699809" y="6282620"/>
            <a:ext cx="4702782" cy="568779"/>
            <a:chOff x="0" y="0"/>
            <a:chExt cx="6270376" cy="758371"/>
          </a:xfrm>
        </p:grpSpPr>
        <p:grpSp>
          <p:nvGrpSpPr>
            <p:cNvPr id="30" name="Group 30"/>
            <p:cNvGrpSpPr/>
            <p:nvPr/>
          </p:nvGrpSpPr>
          <p:grpSpPr>
            <a:xfrm>
              <a:off x="1964521" y="48910"/>
              <a:ext cx="4305855" cy="660552"/>
              <a:chOff x="0" y="0"/>
              <a:chExt cx="850539" cy="13047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50539" cy="130479"/>
              </a:xfrm>
              <a:custGeom>
                <a:avLst/>
                <a:gdLst/>
                <a:ahLst/>
                <a:cxnLst/>
                <a:rect l="l" t="t" r="r" b="b"/>
                <a:pathLst>
                  <a:path w="850539" h="130479">
                    <a:moveTo>
                      <a:pt x="0" y="0"/>
                    </a:moveTo>
                    <a:lnTo>
                      <a:pt x="850539" y="0"/>
                    </a:lnTo>
                    <a:lnTo>
                      <a:pt x="850539" y="130479"/>
                    </a:lnTo>
                    <a:lnTo>
                      <a:pt x="0" y="1304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850539" cy="16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939"/>
                  </a:lnSpc>
                </a:pPr>
                <a:r>
                  <a:rPr lang="en-US" sz="2099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Medium: 11 - 50 listings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0"/>
              <a:ext cx="1754764" cy="758371"/>
              <a:chOff x="0" y="0"/>
              <a:chExt cx="346620" cy="14980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346620" cy="149802"/>
              </a:xfrm>
              <a:custGeom>
                <a:avLst/>
                <a:gdLst/>
                <a:ahLst/>
                <a:cxnLst/>
                <a:rect l="l" t="t" r="r" b="b"/>
                <a:pathLst>
                  <a:path w="346620" h="149802">
                    <a:moveTo>
                      <a:pt x="74901" y="0"/>
                    </a:moveTo>
                    <a:lnTo>
                      <a:pt x="271719" y="0"/>
                    </a:lnTo>
                    <a:cubicBezTo>
                      <a:pt x="291584" y="0"/>
                      <a:pt x="310635" y="7891"/>
                      <a:pt x="324682" y="21938"/>
                    </a:cubicBezTo>
                    <a:cubicBezTo>
                      <a:pt x="338729" y="35985"/>
                      <a:pt x="346620" y="55036"/>
                      <a:pt x="346620" y="74901"/>
                    </a:cubicBezTo>
                    <a:lnTo>
                      <a:pt x="346620" y="74901"/>
                    </a:lnTo>
                    <a:cubicBezTo>
                      <a:pt x="346620" y="116268"/>
                      <a:pt x="313086" y="149802"/>
                      <a:pt x="271719" y="149802"/>
                    </a:cubicBezTo>
                    <a:lnTo>
                      <a:pt x="74901" y="149802"/>
                    </a:lnTo>
                    <a:cubicBezTo>
                      <a:pt x="55036" y="149802"/>
                      <a:pt x="35985" y="141910"/>
                      <a:pt x="21938" y="127864"/>
                    </a:cubicBezTo>
                    <a:cubicBezTo>
                      <a:pt x="7891" y="113817"/>
                      <a:pt x="0" y="94766"/>
                      <a:pt x="0" y="74901"/>
                    </a:cubicBezTo>
                    <a:lnTo>
                      <a:pt x="0" y="74901"/>
                    </a:lnTo>
                    <a:cubicBezTo>
                      <a:pt x="0" y="55036"/>
                      <a:pt x="7891" y="35985"/>
                      <a:pt x="21938" y="21938"/>
                    </a:cubicBezTo>
                    <a:cubicBezTo>
                      <a:pt x="35985" y="7891"/>
                      <a:pt x="55036" y="0"/>
                      <a:pt x="74901" y="0"/>
                    </a:cubicBezTo>
                    <a:close/>
                  </a:path>
                </a:pathLst>
              </a:custGeom>
              <a:solidFill>
                <a:srgbClr val="6FA8DC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346620" cy="1879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11%</a:t>
                </a:r>
              </a:p>
            </p:txBody>
          </p:sp>
        </p:grpSp>
      </p:grpSp>
      <p:sp>
        <p:nvSpPr>
          <p:cNvPr id="36" name="AutoShape 36"/>
          <p:cNvSpPr/>
          <p:nvPr/>
        </p:nvSpPr>
        <p:spPr>
          <a:xfrm>
            <a:off x="12891114" y="2842799"/>
            <a:ext cx="445439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7" name="Group 37"/>
          <p:cNvGrpSpPr/>
          <p:nvPr/>
        </p:nvGrpSpPr>
        <p:grpSpPr>
          <a:xfrm>
            <a:off x="12745224" y="2208393"/>
            <a:ext cx="4329272" cy="495414"/>
            <a:chOff x="0" y="0"/>
            <a:chExt cx="1140220" cy="13047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40220" cy="130479"/>
            </a:xfrm>
            <a:custGeom>
              <a:avLst/>
              <a:gdLst/>
              <a:ahLst/>
              <a:cxnLst/>
              <a:rect l="l" t="t" r="r" b="b"/>
              <a:pathLst>
                <a:path w="1140220" h="130479">
                  <a:moveTo>
                    <a:pt x="0" y="0"/>
                  </a:moveTo>
                  <a:lnTo>
                    <a:pt x="1140220" y="0"/>
                  </a:lnTo>
                  <a:lnTo>
                    <a:pt x="1140220" y="130479"/>
                  </a:lnTo>
                  <a:lnTo>
                    <a:pt x="0" y="1304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140220" cy="168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Listings count (%)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812502" y="2023933"/>
            <a:ext cx="7181850" cy="565785"/>
            <a:chOff x="0" y="0"/>
            <a:chExt cx="1891516" cy="14901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891516" cy="149013"/>
            </a:xfrm>
            <a:custGeom>
              <a:avLst/>
              <a:gdLst/>
              <a:ahLst/>
              <a:cxnLst/>
              <a:rect l="l" t="t" r="r" b="b"/>
              <a:pathLst>
                <a:path w="1891516" h="149013">
                  <a:moveTo>
                    <a:pt x="0" y="0"/>
                  </a:moveTo>
                  <a:lnTo>
                    <a:pt x="1891516" y="0"/>
                  </a:lnTo>
                  <a:lnTo>
                    <a:pt x="1891516" y="149013"/>
                  </a:lnTo>
                  <a:lnTo>
                    <a:pt x="0" y="149013"/>
                  </a:lnTo>
                  <a:close/>
                </a:path>
              </a:pathLst>
            </a:custGeom>
            <a:solidFill>
              <a:srgbClr val="F2F3F4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1891516" cy="187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 i="1">
                  <a:solidFill>
                    <a:srgbClr val="545454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Number of listings by host segment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492201" y="2777979"/>
            <a:ext cx="11822452" cy="6158785"/>
          </a:xfrm>
          <a:custGeom>
            <a:avLst/>
            <a:gdLst/>
            <a:ahLst/>
            <a:cxnLst/>
            <a:rect l="l" t="t" r="r" b="b"/>
            <a:pathLst>
              <a:path w="11822452" h="6158785">
                <a:moveTo>
                  <a:pt x="0" y="0"/>
                </a:moveTo>
                <a:lnTo>
                  <a:pt x="11822452" y="0"/>
                </a:lnTo>
                <a:lnTo>
                  <a:pt x="11822452" y="6158785"/>
                </a:lnTo>
                <a:lnTo>
                  <a:pt x="0" y="6158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587727" y="228600"/>
            <a:ext cx="17112546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Listing count by host segment for Greece</a:t>
            </a:r>
          </a:p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79% of listings managed by individual and small hosts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46" name="Freeform 46"/>
          <p:cNvSpPr/>
          <p:nvPr/>
        </p:nvSpPr>
        <p:spPr>
          <a:xfrm>
            <a:off x="15631104" y="228600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86089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524625" y="2083124"/>
            <a:ext cx="7181850" cy="565785"/>
            <a:chOff x="0" y="0"/>
            <a:chExt cx="1891516" cy="149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1516" cy="149013"/>
            </a:xfrm>
            <a:custGeom>
              <a:avLst/>
              <a:gdLst/>
              <a:ahLst/>
              <a:cxnLst/>
              <a:rect l="l" t="t" r="r" b="b"/>
              <a:pathLst>
                <a:path w="1891516" h="149013">
                  <a:moveTo>
                    <a:pt x="0" y="0"/>
                  </a:moveTo>
                  <a:lnTo>
                    <a:pt x="1891516" y="0"/>
                  </a:lnTo>
                  <a:lnTo>
                    <a:pt x="1891516" y="149013"/>
                  </a:lnTo>
                  <a:lnTo>
                    <a:pt x="0" y="149013"/>
                  </a:lnTo>
                  <a:close/>
                </a:path>
              </a:pathLst>
            </a:custGeom>
            <a:solidFill>
              <a:srgbClr val="F2F3F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91516" cy="187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 i="1">
                  <a:solidFill>
                    <a:srgbClr val="545454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Listing share by Dynamic Pricing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96492" y="2108308"/>
            <a:ext cx="5126401" cy="6733054"/>
            <a:chOff x="0" y="0"/>
            <a:chExt cx="1350163" cy="17733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0163" cy="1773315"/>
            </a:xfrm>
            <a:custGeom>
              <a:avLst/>
              <a:gdLst/>
              <a:ahLst/>
              <a:cxnLst/>
              <a:rect l="l" t="t" r="r" b="b"/>
              <a:pathLst>
                <a:path w="1350163" h="1773315">
                  <a:moveTo>
                    <a:pt x="0" y="0"/>
                  </a:moveTo>
                  <a:lnTo>
                    <a:pt x="1350163" y="0"/>
                  </a:lnTo>
                  <a:lnTo>
                    <a:pt x="1350163" y="1773315"/>
                  </a:lnTo>
                  <a:lnTo>
                    <a:pt x="0" y="1773315"/>
                  </a:ln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50163" cy="1811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89333" y="7531408"/>
            <a:ext cx="4697913" cy="707322"/>
            <a:chOff x="0" y="0"/>
            <a:chExt cx="6263884" cy="94309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886191" cy="943096"/>
              <a:chOff x="0" y="0"/>
              <a:chExt cx="812800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C6DAFC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8128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 b="1">
                    <a:solidFill>
                      <a:srgbClr val="000000"/>
                    </a:solidFill>
                    <a:latin typeface="IBM Plex Sans Bold"/>
                    <a:ea typeface="IBM Plex Sans Bold"/>
                    <a:cs typeface="IBM Plex Sans Bold"/>
                    <a:sym typeface="IBM Plex Sans Bold"/>
                  </a:rPr>
                  <a:t>3%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49084" y="141272"/>
              <a:ext cx="4114800" cy="660552"/>
              <a:chOff x="0" y="0"/>
              <a:chExt cx="812800" cy="1304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1304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047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30479"/>
                    </a:lnTo>
                    <a:lnTo>
                      <a:pt x="0" y="1304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16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939"/>
                  </a:lnSpc>
                </a:pPr>
                <a:r>
                  <a:rPr lang="en-US" sz="2099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Fully dynamic pricing</a:t>
                </a: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12884257" y="2921206"/>
            <a:ext cx="445439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12689333" y="3480937"/>
            <a:ext cx="4336502" cy="707322"/>
            <a:chOff x="0" y="0"/>
            <a:chExt cx="5782003" cy="943096"/>
          </a:xfrm>
        </p:grpSpPr>
        <p:grpSp>
          <p:nvGrpSpPr>
            <p:cNvPr id="20" name="Group 20"/>
            <p:cNvGrpSpPr/>
            <p:nvPr/>
          </p:nvGrpSpPr>
          <p:grpSpPr>
            <a:xfrm>
              <a:off x="2149084" y="141272"/>
              <a:ext cx="3632919" cy="660552"/>
              <a:chOff x="0" y="0"/>
              <a:chExt cx="717614" cy="13047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17614" cy="130479"/>
              </a:xfrm>
              <a:custGeom>
                <a:avLst/>
                <a:gdLst/>
                <a:ahLst/>
                <a:cxnLst/>
                <a:rect l="l" t="t" r="r" b="b"/>
                <a:pathLst>
                  <a:path w="717614" h="130479">
                    <a:moveTo>
                      <a:pt x="0" y="0"/>
                    </a:moveTo>
                    <a:lnTo>
                      <a:pt x="717614" y="0"/>
                    </a:lnTo>
                    <a:lnTo>
                      <a:pt x="717614" y="130479"/>
                    </a:lnTo>
                    <a:lnTo>
                      <a:pt x="0" y="1304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717614" cy="16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939"/>
                  </a:lnSpc>
                </a:pPr>
                <a:r>
                  <a:rPr lang="en-US" sz="2099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Static pricing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1886191" cy="943096"/>
              <a:chOff x="0" y="0"/>
              <a:chExt cx="812800" cy="4064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F5291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>
                    <a:solidFill>
                      <a:srgbClr val="004AAD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1532%</a:t>
                </a: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3040656" y="3586891"/>
            <a:ext cx="711997" cy="495414"/>
            <a:chOff x="0" y="0"/>
            <a:chExt cx="187522" cy="1304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87522" cy="130479"/>
            </a:xfrm>
            <a:custGeom>
              <a:avLst/>
              <a:gdLst/>
              <a:ahLst/>
              <a:cxnLst/>
              <a:rect l="l" t="t" r="r" b="b"/>
              <a:pathLst>
                <a:path w="187522" h="130479">
                  <a:moveTo>
                    <a:pt x="0" y="0"/>
                  </a:moveTo>
                  <a:lnTo>
                    <a:pt x="187522" y="0"/>
                  </a:lnTo>
                  <a:lnTo>
                    <a:pt x="187522" y="130479"/>
                  </a:lnTo>
                  <a:lnTo>
                    <a:pt x="0" y="1304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87522" cy="159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39%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710530" y="4801266"/>
            <a:ext cx="3916226" cy="707322"/>
            <a:chOff x="0" y="0"/>
            <a:chExt cx="5221635" cy="943096"/>
          </a:xfrm>
        </p:grpSpPr>
        <p:grpSp>
          <p:nvGrpSpPr>
            <p:cNvPr id="30" name="Group 30"/>
            <p:cNvGrpSpPr/>
            <p:nvPr/>
          </p:nvGrpSpPr>
          <p:grpSpPr>
            <a:xfrm>
              <a:off x="2149084" y="141272"/>
              <a:ext cx="3072551" cy="660552"/>
              <a:chOff x="0" y="0"/>
              <a:chExt cx="606924" cy="13047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06924" cy="130479"/>
              </a:xfrm>
              <a:custGeom>
                <a:avLst/>
                <a:gdLst/>
                <a:ahLst/>
                <a:cxnLst/>
                <a:rect l="l" t="t" r="r" b="b"/>
                <a:pathLst>
                  <a:path w="606924" h="130479">
                    <a:moveTo>
                      <a:pt x="0" y="0"/>
                    </a:moveTo>
                    <a:lnTo>
                      <a:pt x="606924" y="0"/>
                    </a:lnTo>
                    <a:lnTo>
                      <a:pt x="606924" y="130479"/>
                    </a:lnTo>
                    <a:lnTo>
                      <a:pt x="0" y="1304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606924" cy="16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939"/>
                  </a:lnSpc>
                </a:pPr>
                <a:r>
                  <a:rPr lang="en-US" sz="2099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Low: Limited DP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0"/>
              <a:ext cx="1886191" cy="943096"/>
              <a:chOff x="0" y="0"/>
              <a:chExt cx="812800" cy="4064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3D85C6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54284" y="130513"/>
              <a:ext cx="977624" cy="682070"/>
              <a:chOff x="0" y="0"/>
              <a:chExt cx="193111" cy="13473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93111" cy="134730"/>
              </a:xfrm>
              <a:custGeom>
                <a:avLst/>
                <a:gdLst/>
                <a:ahLst/>
                <a:cxnLst/>
                <a:rect l="l" t="t" r="r" b="b"/>
                <a:pathLst>
                  <a:path w="193111" h="134730">
                    <a:moveTo>
                      <a:pt x="0" y="0"/>
                    </a:moveTo>
                    <a:lnTo>
                      <a:pt x="193111" y="0"/>
                    </a:lnTo>
                    <a:lnTo>
                      <a:pt x="193111" y="134730"/>
                    </a:lnTo>
                    <a:lnTo>
                      <a:pt x="0" y="13473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193111" cy="1633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37%</a:t>
                </a:r>
              </a:p>
            </p:txBody>
          </p:sp>
        </p:grpSp>
      </p:grpSp>
      <p:grpSp>
        <p:nvGrpSpPr>
          <p:cNvPr id="39" name="Group 39"/>
          <p:cNvGrpSpPr/>
          <p:nvPr/>
        </p:nvGrpSpPr>
        <p:grpSpPr>
          <a:xfrm>
            <a:off x="12689333" y="6051512"/>
            <a:ext cx="4336502" cy="866889"/>
            <a:chOff x="0" y="0"/>
            <a:chExt cx="5782003" cy="1155852"/>
          </a:xfrm>
        </p:grpSpPr>
        <p:grpSp>
          <p:nvGrpSpPr>
            <p:cNvPr id="40" name="Group 40"/>
            <p:cNvGrpSpPr/>
            <p:nvPr/>
          </p:nvGrpSpPr>
          <p:grpSpPr>
            <a:xfrm>
              <a:off x="2149084" y="0"/>
              <a:ext cx="3632919" cy="1155852"/>
              <a:chOff x="0" y="0"/>
              <a:chExt cx="717614" cy="22831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17614" cy="228316"/>
              </a:xfrm>
              <a:custGeom>
                <a:avLst/>
                <a:gdLst/>
                <a:ahLst/>
                <a:cxnLst/>
                <a:rect l="l" t="t" r="r" b="b"/>
                <a:pathLst>
                  <a:path w="717614" h="228316">
                    <a:moveTo>
                      <a:pt x="0" y="0"/>
                    </a:moveTo>
                    <a:lnTo>
                      <a:pt x="717614" y="0"/>
                    </a:lnTo>
                    <a:lnTo>
                      <a:pt x="717614" y="228316"/>
                    </a:lnTo>
                    <a:lnTo>
                      <a:pt x="0" y="2283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717614" cy="266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939"/>
                  </a:lnSpc>
                </a:pPr>
                <a:r>
                  <a:rPr lang="en-US" sz="2099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Moderate dynamic pricing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106378"/>
              <a:ext cx="1886191" cy="943096"/>
              <a:chOff x="0" y="0"/>
              <a:chExt cx="812800" cy="4064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6EA7DA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468431" y="228600"/>
              <a:ext cx="1006940" cy="690530"/>
              <a:chOff x="0" y="0"/>
              <a:chExt cx="198902" cy="136401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98902" cy="136401"/>
              </a:xfrm>
              <a:custGeom>
                <a:avLst/>
                <a:gdLst/>
                <a:ahLst/>
                <a:cxnLst/>
                <a:rect l="l" t="t" r="r" b="b"/>
                <a:pathLst>
                  <a:path w="198902" h="136401">
                    <a:moveTo>
                      <a:pt x="0" y="0"/>
                    </a:moveTo>
                    <a:lnTo>
                      <a:pt x="198902" y="0"/>
                    </a:lnTo>
                    <a:lnTo>
                      <a:pt x="198902" y="136401"/>
                    </a:lnTo>
                    <a:lnTo>
                      <a:pt x="0" y="13640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198902" cy="1649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21%</a:t>
                </a:r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12689333" y="2322743"/>
            <a:ext cx="4844241" cy="511852"/>
            <a:chOff x="0" y="0"/>
            <a:chExt cx="1275849" cy="134809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275849" cy="134809"/>
            </a:xfrm>
            <a:custGeom>
              <a:avLst/>
              <a:gdLst/>
              <a:ahLst/>
              <a:cxnLst/>
              <a:rect l="l" t="t" r="r" b="b"/>
              <a:pathLst>
                <a:path w="1275849" h="134809">
                  <a:moveTo>
                    <a:pt x="0" y="0"/>
                  </a:moveTo>
                  <a:lnTo>
                    <a:pt x="1275849" y="0"/>
                  </a:lnTo>
                  <a:lnTo>
                    <a:pt x="1275849" y="134809"/>
                  </a:lnTo>
                  <a:lnTo>
                    <a:pt x="0" y="1348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1275849" cy="172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% listing share across DP levels</a:t>
              </a:r>
            </a:p>
          </p:txBody>
        </p:sp>
      </p:grpSp>
      <p:sp>
        <p:nvSpPr>
          <p:cNvPr id="52" name="Freeform 52"/>
          <p:cNvSpPr/>
          <p:nvPr/>
        </p:nvSpPr>
        <p:spPr>
          <a:xfrm>
            <a:off x="1028700" y="2734639"/>
            <a:ext cx="11208404" cy="6523661"/>
          </a:xfrm>
          <a:custGeom>
            <a:avLst/>
            <a:gdLst/>
            <a:ahLst/>
            <a:cxnLst/>
            <a:rect l="l" t="t" r="r" b="b"/>
            <a:pathLst>
              <a:path w="11208404" h="6523661">
                <a:moveTo>
                  <a:pt x="0" y="0"/>
                </a:moveTo>
                <a:lnTo>
                  <a:pt x="11208404" y="0"/>
                </a:lnTo>
                <a:lnTo>
                  <a:pt x="11208404" y="6523661"/>
                </a:lnTo>
                <a:lnTo>
                  <a:pt x="0" y="6523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47" b="-3147"/>
            </a:stretch>
          </a:blipFill>
        </p:spPr>
      </p:sp>
      <p:grpSp>
        <p:nvGrpSpPr>
          <p:cNvPr id="53" name="Group 53"/>
          <p:cNvGrpSpPr/>
          <p:nvPr/>
        </p:nvGrpSpPr>
        <p:grpSpPr>
          <a:xfrm>
            <a:off x="3290343" y="9585228"/>
            <a:ext cx="14610312" cy="553105"/>
            <a:chOff x="0" y="0"/>
            <a:chExt cx="19480416" cy="737473"/>
          </a:xfrm>
        </p:grpSpPr>
        <p:sp>
          <p:nvSpPr>
            <p:cNvPr id="54" name="TextBox 54"/>
            <p:cNvSpPr txBox="1"/>
            <p:nvPr/>
          </p:nvSpPr>
          <p:spPr>
            <a:xfrm>
              <a:off x="0" y="-28575"/>
              <a:ext cx="6915013" cy="762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94"/>
                </a:lnSpc>
                <a:spcBef>
                  <a:spcPct val="0"/>
                </a:spcBef>
              </a:pPr>
              <a:r>
                <a:rPr lang="en-US" sz="171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None: Static prices </a:t>
              </a:r>
            </a:p>
            <a:p>
              <a:pPr algn="l">
                <a:lnSpc>
                  <a:spcPts val="2394"/>
                </a:lnSpc>
                <a:spcBef>
                  <a:spcPct val="0"/>
                </a:spcBef>
              </a:pPr>
              <a:r>
                <a:rPr lang="en-US" sz="171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Low: Constant prices with event/holiday adjustments 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8011753" y="-28575"/>
              <a:ext cx="5381754" cy="762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4"/>
                </a:lnSpc>
                <a:spcBef>
                  <a:spcPct val="0"/>
                </a:spcBef>
              </a:pPr>
              <a:r>
                <a:rPr lang="en-US" sz="171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Moderate: Week-to-week price variations </a:t>
              </a:r>
            </a:p>
            <a:p>
              <a:pPr algn="just">
                <a:lnSpc>
                  <a:spcPts val="2394"/>
                </a:lnSpc>
                <a:spcBef>
                  <a:spcPct val="0"/>
                </a:spcBef>
              </a:pPr>
              <a:r>
                <a:rPr lang="en-US" sz="171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High: Fully dynamic pricing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4426746" y="-25247"/>
              <a:ext cx="5053670" cy="762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4"/>
                </a:lnSpc>
                <a:spcBef>
                  <a:spcPct val="0"/>
                </a:spcBef>
              </a:pPr>
              <a:r>
                <a:rPr lang="en-US" sz="171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PriceLabs data, January 2025 (EURO)  Excludes private rooms</a:t>
              </a: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190249" y="228600"/>
            <a:ext cx="16069051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Market share by dynamic pricing (DP) levels for Greece</a:t>
            </a:r>
          </a:p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66% of listings use static and low DP</a:t>
            </a:r>
          </a:p>
        </p:txBody>
      </p:sp>
      <p:sp>
        <p:nvSpPr>
          <p:cNvPr id="58" name="Freeform 58"/>
          <p:cNvSpPr/>
          <p:nvPr/>
        </p:nvSpPr>
        <p:spPr>
          <a:xfrm>
            <a:off x="16657555" y="188874"/>
            <a:ext cx="1476887" cy="342621"/>
          </a:xfrm>
          <a:custGeom>
            <a:avLst/>
            <a:gdLst/>
            <a:ahLst/>
            <a:cxnLst/>
            <a:rect l="l" t="t" r="r" b="b"/>
            <a:pathLst>
              <a:path w="1476887" h="342621">
                <a:moveTo>
                  <a:pt x="0" y="0"/>
                </a:moveTo>
                <a:lnTo>
                  <a:pt x="1476887" y="0"/>
                </a:lnTo>
                <a:lnTo>
                  <a:pt x="1476887" y="342621"/>
                </a:lnTo>
                <a:lnTo>
                  <a:pt x="0" y="342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40156" y="445948"/>
            <a:ext cx="1367760" cy="1445454"/>
          </a:xfrm>
          <a:custGeom>
            <a:avLst/>
            <a:gdLst/>
            <a:ahLst/>
            <a:cxnLst/>
            <a:rect l="l" t="t" r="r" b="b"/>
            <a:pathLst>
              <a:path w="1367760" h="1445454">
                <a:moveTo>
                  <a:pt x="1367760" y="0"/>
                </a:moveTo>
                <a:lnTo>
                  <a:pt x="0" y="0"/>
                </a:lnTo>
                <a:lnTo>
                  <a:pt x="0" y="1445454"/>
                </a:lnTo>
                <a:lnTo>
                  <a:pt x="1367760" y="1445454"/>
                </a:lnTo>
                <a:lnTo>
                  <a:pt x="136776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237" y="9594201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6" name="TextBox 6"/>
          <p:cNvSpPr txBox="1"/>
          <p:nvPr/>
        </p:nvSpPr>
        <p:spPr>
          <a:xfrm>
            <a:off x="1028700" y="760095"/>
            <a:ext cx="13350166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Final Insights - Country 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0168" y="2398964"/>
            <a:ext cx="17210105" cy="955040"/>
            <a:chOff x="0" y="0"/>
            <a:chExt cx="22946807" cy="1273387"/>
          </a:xfrm>
        </p:grpSpPr>
        <p:sp>
          <p:nvSpPr>
            <p:cNvPr id="8" name="Freeform 8"/>
            <p:cNvSpPr/>
            <p:nvPr/>
          </p:nvSpPr>
          <p:spPr>
            <a:xfrm>
              <a:off x="0" y="45857"/>
              <a:ext cx="1155085" cy="1181673"/>
            </a:xfrm>
            <a:custGeom>
              <a:avLst/>
              <a:gdLst/>
              <a:ahLst/>
              <a:cxnLst/>
              <a:rect l="l" t="t" r="r" b="b"/>
              <a:pathLst>
                <a:path w="1155085" h="1181673">
                  <a:moveTo>
                    <a:pt x="0" y="0"/>
                  </a:moveTo>
                  <a:lnTo>
                    <a:pt x="1155085" y="0"/>
                  </a:lnTo>
                  <a:lnTo>
                    <a:pt x="1155085" y="1181673"/>
                  </a:lnTo>
                  <a:lnTo>
                    <a:pt x="0" y="1181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06772" y="-57150"/>
              <a:ext cx="21140035" cy="1330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 b="1">
                  <a:solidFill>
                    <a:srgbClr val="0E2C4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Listings increase by 11%, and booked nights rose by 16% over the past 12 months in Greece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0168" y="4052640"/>
            <a:ext cx="17210105" cy="1206872"/>
            <a:chOff x="0" y="0"/>
            <a:chExt cx="22946807" cy="16091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37105" cy="1259140"/>
            </a:xfrm>
            <a:custGeom>
              <a:avLst/>
              <a:gdLst/>
              <a:ahLst/>
              <a:cxnLst/>
              <a:rect l="l" t="t" r="r" b="b"/>
              <a:pathLst>
                <a:path w="1237105" h="1259140">
                  <a:moveTo>
                    <a:pt x="0" y="0"/>
                  </a:moveTo>
                  <a:lnTo>
                    <a:pt x="1237105" y="0"/>
                  </a:lnTo>
                  <a:lnTo>
                    <a:pt x="1237105" y="1259140"/>
                  </a:lnTo>
                  <a:lnTo>
                    <a:pt x="0" y="125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806772" y="278627"/>
              <a:ext cx="21140035" cy="133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 b="1">
                  <a:solidFill>
                    <a:srgbClr val="0E2C4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Occupancy in Greece is optimal considering ADR &amp; RevPAR. Hosts &amp; PM has  potential to maximize revenue with help of Dynamic Pricing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0168" y="5875808"/>
            <a:ext cx="16868011" cy="955128"/>
            <a:chOff x="0" y="0"/>
            <a:chExt cx="22490681" cy="1273504"/>
          </a:xfrm>
        </p:grpSpPr>
        <p:sp>
          <p:nvSpPr>
            <p:cNvPr id="14" name="Freeform 14"/>
            <p:cNvSpPr/>
            <p:nvPr/>
          </p:nvSpPr>
          <p:spPr>
            <a:xfrm>
              <a:off x="0" y="94457"/>
              <a:ext cx="1112077" cy="1131885"/>
            </a:xfrm>
            <a:custGeom>
              <a:avLst/>
              <a:gdLst/>
              <a:ahLst/>
              <a:cxnLst/>
              <a:rect l="l" t="t" r="r" b="b"/>
              <a:pathLst>
                <a:path w="1112077" h="1131885">
                  <a:moveTo>
                    <a:pt x="0" y="0"/>
                  </a:moveTo>
                  <a:lnTo>
                    <a:pt x="1112077" y="0"/>
                  </a:lnTo>
                  <a:lnTo>
                    <a:pt x="1112077" y="1131885"/>
                  </a:lnTo>
                  <a:lnTo>
                    <a:pt x="0" y="1131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704885" y="-57150"/>
              <a:ext cx="20785796" cy="1330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 b="1">
                  <a:solidFill>
                    <a:srgbClr val="0E2C4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Most listings are managed by small-sized property managers (44%), followed by individual hosts (35%).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0168" y="7709661"/>
            <a:ext cx="16868011" cy="955040"/>
            <a:chOff x="0" y="0"/>
            <a:chExt cx="22490681" cy="1273387"/>
          </a:xfrm>
        </p:grpSpPr>
        <p:sp>
          <p:nvSpPr>
            <p:cNvPr id="17" name="Freeform 17"/>
            <p:cNvSpPr/>
            <p:nvPr/>
          </p:nvSpPr>
          <p:spPr>
            <a:xfrm>
              <a:off x="0" y="77757"/>
              <a:ext cx="1232310" cy="1139887"/>
            </a:xfrm>
            <a:custGeom>
              <a:avLst/>
              <a:gdLst/>
              <a:ahLst/>
              <a:cxnLst/>
              <a:rect l="l" t="t" r="r" b="b"/>
              <a:pathLst>
                <a:path w="1232310" h="1139887">
                  <a:moveTo>
                    <a:pt x="0" y="0"/>
                  </a:moveTo>
                  <a:lnTo>
                    <a:pt x="1232310" y="0"/>
                  </a:lnTo>
                  <a:lnTo>
                    <a:pt x="1232310" y="1139887"/>
                  </a:lnTo>
                  <a:lnTo>
                    <a:pt x="0" y="1139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704885" y="-57150"/>
              <a:ext cx="20785796" cy="1330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59"/>
                </a:lnSpc>
              </a:pPr>
              <a:r>
                <a:rPr lang="en-US" sz="2899" b="1">
                  <a:solidFill>
                    <a:srgbClr val="0E2C4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65% of listings use static or low DP, showcasing the need to use Dynamic pricing more aggressivley 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631104" y="188874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40156" y="445948"/>
            <a:ext cx="1367760" cy="1445454"/>
          </a:xfrm>
          <a:custGeom>
            <a:avLst/>
            <a:gdLst/>
            <a:ahLst/>
            <a:cxnLst/>
            <a:rect l="l" t="t" r="r" b="b"/>
            <a:pathLst>
              <a:path w="1367760" h="1445454">
                <a:moveTo>
                  <a:pt x="1367760" y="0"/>
                </a:moveTo>
                <a:lnTo>
                  <a:pt x="0" y="0"/>
                </a:lnTo>
                <a:lnTo>
                  <a:pt x="0" y="1445454"/>
                </a:lnTo>
                <a:lnTo>
                  <a:pt x="1367760" y="1445454"/>
                </a:lnTo>
                <a:lnTo>
                  <a:pt x="136776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237" y="9594201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6" name="TextBox 6"/>
          <p:cNvSpPr txBox="1"/>
          <p:nvPr/>
        </p:nvSpPr>
        <p:spPr>
          <a:xfrm>
            <a:off x="1028700" y="760095"/>
            <a:ext cx="13350166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Final Insights - City 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0168" y="2375757"/>
            <a:ext cx="17210105" cy="1206872"/>
            <a:chOff x="0" y="0"/>
            <a:chExt cx="22946807" cy="1609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37105" cy="1259140"/>
            </a:xfrm>
            <a:custGeom>
              <a:avLst/>
              <a:gdLst/>
              <a:ahLst/>
              <a:cxnLst/>
              <a:rect l="l" t="t" r="r" b="b"/>
              <a:pathLst>
                <a:path w="1237105" h="1259140">
                  <a:moveTo>
                    <a:pt x="0" y="0"/>
                  </a:moveTo>
                  <a:lnTo>
                    <a:pt x="1237105" y="0"/>
                  </a:lnTo>
                  <a:lnTo>
                    <a:pt x="1237105" y="1259140"/>
                  </a:lnTo>
                  <a:lnTo>
                    <a:pt x="0" y="125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06772" y="278627"/>
              <a:ext cx="21140035" cy="133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 b="1">
                  <a:solidFill>
                    <a:srgbClr val="0E2C4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Occupancy in Athens was at par with Crete on average while Thessaloniki falls slightly behind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0168" y="4521403"/>
            <a:ext cx="16868011" cy="955040"/>
            <a:chOff x="0" y="0"/>
            <a:chExt cx="22490681" cy="1273386"/>
          </a:xfrm>
        </p:grpSpPr>
        <p:sp>
          <p:nvSpPr>
            <p:cNvPr id="11" name="Freeform 11"/>
            <p:cNvSpPr/>
            <p:nvPr/>
          </p:nvSpPr>
          <p:spPr>
            <a:xfrm>
              <a:off x="0" y="94457"/>
              <a:ext cx="1112077" cy="1131885"/>
            </a:xfrm>
            <a:custGeom>
              <a:avLst/>
              <a:gdLst/>
              <a:ahLst/>
              <a:cxnLst/>
              <a:rect l="l" t="t" r="r" b="b"/>
              <a:pathLst>
                <a:path w="1112077" h="1131885">
                  <a:moveTo>
                    <a:pt x="0" y="0"/>
                  </a:moveTo>
                  <a:lnTo>
                    <a:pt x="1112077" y="0"/>
                  </a:lnTo>
                  <a:lnTo>
                    <a:pt x="1112077" y="1131885"/>
                  </a:lnTo>
                  <a:lnTo>
                    <a:pt x="0" y="1131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704885" y="-57150"/>
              <a:ext cx="20785796" cy="133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 b="1">
                  <a:solidFill>
                    <a:srgbClr val="0E2C4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ADR was highest at Crete considering it is an island, followed by Athens and Thessaloniki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478039" y="6284582"/>
            <a:ext cx="924233" cy="854915"/>
          </a:xfrm>
          <a:custGeom>
            <a:avLst/>
            <a:gdLst/>
            <a:ahLst/>
            <a:cxnLst/>
            <a:rect l="l" t="t" r="r" b="b"/>
            <a:pathLst>
              <a:path w="924233" h="854915">
                <a:moveTo>
                  <a:pt x="0" y="0"/>
                </a:moveTo>
                <a:lnTo>
                  <a:pt x="924233" y="0"/>
                </a:lnTo>
                <a:lnTo>
                  <a:pt x="924233" y="854915"/>
                </a:lnTo>
                <a:lnTo>
                  <a:pt x="0" y="854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24036" y="6227432"/>
            <a:ext cx="15589347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E2C4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RevPAR was highest in Athens, even though the ADR is not the highest, showcasing more potential for maximizing revenue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502113" y="445948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8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76164" y="-37216"/>
            <a:ext cx="7611836" cy="10324216"/>
            <a:chOff x="0" y="0"/>
            <a:chExt cx="2004763" cy="27191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4763" cy="2719135"/>
            </a:xfrm>
            <a:custGeom>
              <a:avLst/>
              <a:gdLst/>
              <a:ahLst/>
              <a:cxnLst/>
              <a:rect l="l" t="t" r="r" b="b"/>
              <a:pathLst>
                <a:path w="2004763" h="2719135">
                  <a:moveTo>
                    <a:pt x="0" y="0"/>
                  </a:moveTo>
                  <a:lnTo>
                    <a:pt x="2004763" y="0"/>
                  </a:lnTo>
                  <a:lnTo>
                    <a:pt x="2004763" y="2719135"/>
                  </a:lnTo>
                  <a:lnTo>
                    <a:pt x="0" y="2719135"/>
                  </a:lnTo>
                  <a:close/>
                </a:path>
              </a:pathLst>
            </a:custGeom>
            <a:solidFill>
              <a:srgbClr val="F2F3F4">
                <a:alpha val="8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04763" cy="2757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257586" y="8785041"/>
            <a:ext cx="4448992" cy="1164827"/>
          </a:xfrm>
          <a:custGeom>
            <a:avLst/>
            <a:gdLst/>
            <a:ahLst/>
            <a:cxnLst/>
            <a:rect l="l" t="t" r="r" b="b"/>
            <a:pathLst>
              <a:path w="4448992" h="1164827">
                <a:moveTo>
                  <a:pt x="0" y="0"/>
                </a:moveTo>
                <a:lnTo>
                  <a:pt x="4448992" y="0"/>
                </a:lnTo>
                <a:lnTo>
                  <a:pt x="4448992" y="1164827"/>
                </a:lnTo>
                <a:lnTo>
                  <a:pt x="0" y="11648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897961" y="4455086"/>
            <a:ext cx="7168243" cy="3085990"/>
            <a:chOff x="0" y="0"/>
            <a:chExt cx="9557657" cy="411465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557657" cy="4114653"/>
              <a:chOff x="0" y="0"/>
              <a:chExt cx="1887932" cy="8127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87932" cy="812771"/>
              </a:xfrm>
              <a:custGeom>
                <a:avLst/>
                <a:gdLst/>
                <a:ahLst/>
                <a:cxnLst/>
                <a:rect l="l" t="t" r="r" b="b"/>
                <a:pathLst>
                  <a:path w="1887932" h="812771">
                    <a:moveTo>
                      <a:pt x="55082" y="0"/>
                    </a:moveTo>
                    <a:lnTo>
                      <a:pt x="1832851" y="0"/>
                    </a:lnTo>
                    <a:cubicBezTo>
                      <a:pt x="1863271" y="0"/>
                      <a:pt x="1887932" y="24661"/>
                      <a:pt x="1887932" y="55082"/>
                    </a:cubicBezTo>
                    <a:lnTo>
                      <a:pt x="1887932" y="757689"/>
                    </a:lnTo>
                    <a:cubicBezTo>
                      <a:pt x="1887932" y="772298"/>
                      <a:pt x="1882129" y="786308"/>
                      <a:pt x="1871799" y="796638"/>
                    </a:cubicBezTo>
                    <a:cubicBezTo>
                      <a:pt x="1861470" y="806968"/>
                      <a:pt x="1847459" y="812771"/>
                      <a:pt x="1832851" y="812771"/>
                    </a:cubicBezTo>
                    <a:lnTo>
                      <a:pt x="55082" y="812771"/>
                    </a:lnTo>
                    <a:cubicBezTo>
                      <a:pt x="40473" y="812771"/>
                      <a:pt x="26463" y="806968"/>
                      <a:pt x="16133" y="796638"/>
                    </a:cubicBezTo>
                    <a:cubicBezTo>
                      <a:pt x="5803" y="786308"/>
                      <a:pt x="0" y="772298"/>
                      <a:pt x="0" y="757689"/>
                    </a:cubicBezTo>
                    <a:lnTo>
                      <a:pt x="0" y="55082"/>
                    </a:lnTo>
                    <a:cubicBezTo>
                      <a:pt x="0" y="40473"/>
                      <a:pt x="5803" y="26463"/>
                      <a:pt x="16133" y="16133"/>
                    </a:cubicBezTo>
                    <a:cubicBezTo>
                      <a:pt x="26463" y="5803"/>
                      <a:pt x="40473" y="0"/>
                      <a:pt x="55082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87932" cy="8508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90071" y="347980"/>
              <a:ext cx="8777514" cy="3418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b="1">
                  <a:solidFill>
                    <a:srgbClr val="737373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Greece market performance</a:t>
              </a:r>
            </a:p>
            <a:p>
              <a:pPr algn="ctr">
                <a:lnSpc>
                  <a:spcPts val="8100"/>
                </a:lnSpc>
              </a:pPr>
              <a:r>
                <a:rPr lang="en-US" sz="5400" b="1">
                  <a:solidFill>
                    <a:srgbClr val="737373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2023-25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22913" y="1658688"/>
            <a:ext cx="5718338" cy="1326589"/>
          </a:xfrm>
          <a:custGeom>
            <a:avLst/>
            <a:gdLst/>
            <a:ahLst/>
            <a:cxnLst/>
            <a:rect l="l" t="t" r="r" b="b"/>
            <a:pathLst>
              <a:path w="5718338" h="1326589">
                <a:moveTo>
                  <a:pt x="0" y="0"/>
                </a:moveTo>
                <a:lnTo>
                  <a:pt x="5718338" y="0"/>
                </a:lnTo>
                <a:lnTo>
                  <a:pt x="5718338" y="1326589"/>
                </a:lnTo>
                <a:lnTo>
                  <a:pt x="0" y="132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28700" y="1056523"/>
            <a:ext cx="2328721" cy="2461000"/>
          </a:xfrm>
          <a:custGeom>
            <a:avLst/>
            <a:gdLst/>
            <a:ahLst/>
            <a:cxnLst/>
            <a:rect l="l" t="t" r="r" b="b"/>
            <a:pathLst>
              <a:path w="2328721" h="2461000">
                <a:moveTo>
                  <a:pt x="2328721" y="0"/>
                </a:moveTo>
                <a:lnTo>
                  <a:pt x="0" y="0"/>
                </a:lnTo>
                <a:lnTo>
                  <a:pt x="0" y="2461000"/>
                </a:lnTo>
                <a:lnTo>
                  <a:pt x="2328721" y="2461000"/>
                </a:lnTo>
                <a:lnTo>
                  <a:pt x="2328721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45462" y="4256717"/>
            <a:ext cx="16528486" cy="417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1" lvl="1" indent="-442595" algn="l">
              <a:lnSpc>
                <a:spcPts val="5740"/>
              </a:lnSpc>
              <a:buAutoNum type="arabicPeriod"/>
            </a:pPr>
            <a:r>
              <a:rPr lang="en-US" sz="4100" b="1">
                <a:solidFill>
                  <a:srgbClr val="0E2C4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Introduction to PriceLabs</a:t>
            </a:r>
          </a:p>
          <a:p>
            <a:pPr marL="885191" lvl="1" indent="-442595" algn="l">
              <a:lnSpc>
                <a:spcPts val="5740"/>
              </a:lnSpc>
              <a:buAutoNum type="arabicPeriod"/>
            </a:pPr>
            <a:r>
              <a:rPr lang="en-US" sz="4100" b="1">
                <a:solidFill>
                  <a:srgbClr val="0E2C4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Evolution of the Greek market</a:t>
            </a:r>
          </a:p>
          <a:p>
            <a:pPr marL="885191" lvl="1" indent="-442595" algn="l">
              <a:lnSpc>
                <a:spcPts val="5740"/>
              </a:lnSpc>
              <a:buAutoNum type="arabicPeriod"/>
            </a:pPr>
            <a:r>
              <a:rPr lang="en-US" sz="4100" b="1">
                <a:solidFill>
                  <a:srgbClr val="0E2C4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Occupancy, ADR and RevPAR comparison (Countries) </a:t>
            </a:r>
          </a:p>
          <a:p>
            <a:pPr marL="885191" lvl="1" indent="-442595" algn="l">
              <a:lnSpc>
                <a:spcPts val="5740"/>
              </a:lnSpc>
              <a:buAutoNum type="arabicPeriod"/>
            </a:pPr>
            <a:r>
              <a:rPr lang="en-US" sz="4100" b="1">
                <a:solidFill>
                  <a:srgbClr val="0E2C4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Occupancy, ADR and  RevPAR comparison (Cities)</a:t>
            </a:r>
          </a:p>
          <a:p>
            <a:pPr marL="885191" lvl="1" indent="-442595" algn="l">
              <a:lnSpc>
                <a:spcPts val="5740"/>
              </a:lnSpc>
              <a:buAutoNum type="arabicPeriod"/>
            </a:pPr>
            <a:r>
              <a:rPr lang="en-US" sz="4100" b="1">
                <a:solidFill>
                  <a:srgbClr val="0E2C4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Listing contribution by host size</a:t>
            </a:r>
          </a:p>
          <a:p>
            <a:pPr algn="l">
              <a:lnSpc>
                <a:spcPts val="4480"/>
              </a:lnSpc>
            </a:pPr>
            <a:endParaRPr lang="en-US" sz="4100" b="1">
              <a:solidFill>
                <a:srgbClr val="0E2C4B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5462" y="1220223"/>
            <a:ext cx="6868369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About the presentation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15340874" y="285709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6323" y="4164844"/>
            <a:ext cx="10829024" cy="3055172"/>
            <a:chOff x="0" y="0"/>
            <a:chExt cx="8663219" cy="24441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63218" cy="2444138"/>
            </a:xfrm>
            <a:custGeom>
              <a:avLst/>
              <a:gdLst/>
              <a:ahLst/>
              <a:cxnLst/>
              <a:rect l="l" t="t" r="r" b="b"/>
              <a:pathLst>
                <a:path w="8663218" h="2444138">
                  <a:moveTo>
                    <a:pt x="8538759" y="2444138"/>
                  </a:moveTo>
                  <a:lnTo>
                    <a:pt x="124460" y="2444138"/>
                  </a:lnTo>
                  <a:cubicBezTo>
                    <a:pt x="55880" y="2444138"/>
                    <a:pt x="0" y="2388258"/>
                    <a:pt x="0" y="23196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538759" y="0"/>
                  </a:lnTo>
                  <a:cubicBezTo>
                    <a:pt x="8607339" y="0"/>
                    <a:pt x="8663218" y="55880"/>
                    <a:pt x="8663218" y="124460"/>
                  </a:cubicBezTo>
                  <a:lnTo>
                    <a:pt x="8663218" y="2319678"/>
                  </a:lnTo>
                  <a:cubicBezTo>
                    <a:pt x="8663218" y="2388258"/>
                    <a:pt x="8607339" y="2444138"/>
                    <a:pt x="8538759" y="2444138"/>
                  </a:cubicBezTo>
                  <a:close/>
                </a:path>
              </a:pathLst>
            </a:custGeom>
            <a:solidFill>
              <a:srgbClr val="F2F3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16323" y="7578973"/>
            <a:ext cx="10829024" cy="1679327"/>
            <a:chOff x="0" y="0"/>
            <a:chExt cx="8663219" cy="13434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63218" cy="1343462"/>
            </a:xfrm>
            <a:custGeom>
              <a:avLst/>
              <a:gdLst/>
              <a:ahLst/>
              <a:cxnLst/>
              <a:rect l="l" t="t" r="r" b="b"/>
              <a:pathLst>
                <a:path w="8663218" h="1343462">
                  <a:moveTo>
                    <a:pt x="8538759" y="1343462"/>
                  </a:moveTo>
                  <a:lnTo>
                    <a:pt x="124460" y="1343462"/>
                  </a:lnTo>
                  <a:cubicBezTo>
                    <a:pt x="55880" y="1343462"/>
                    <a:pt x="0" y="1287582"/>
                    <a:pt x="0" y="1219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538759" y="0"/>
                  </a:lnTo>
                  <a:cubicBezTo>
                    <a:pt x="8607339" y="0"/>
                    <a:pt x="8663218" y="55880"/>
                    <a:pt x="8663218" y="124460"/>
                  </a:cubicBezTo>
                  <a:lnTo>
                    <a:pt x="8663218" y="1219002"/>
                  </a:lnTo>
                  <a:cubicBezTo>
                    <a:pt x="8663218" y="1287582"/>
                    <a:pt x="8607339" y="1343462"/>
                    <a:pt x="8538759" y="1343462"/>
                  </a:cubicBezTo>
                  <a:close/>
                </a:path>
              </a:pathLst>
            </a:custGeom>
            <a:solidFill>
              <a:srgbClr val="F2F3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83705" y="1028700"/>
            <a:ext cx="5332563" cy="8848688"/>
            <a:chOff x="0" y="0"/>
            <a:chExt cx="1404461" cy="23305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4461" cy="2330519"/>
            </a:xfrm>
            <a:custGeom>
              <a:avLst/>
              <a:gdLst/>
              <a:ahLst/>
              <a:cxnLst/>
              <a:rect l="l" t="t" r="r" b="b"/>
              <a:pathLst>
                <a:path w="1404461" h="2330519">
                  <a:moveTo>
                    <a:pt x="29036" y="0"/>
                  </a:moveTo>
                  <a:lnTo>
                    <a:pt x="1375425" y="0"/>
                  </a:lnTo>
                  <a:cubicBezTo>
                    <a:pt x="1383126" y="0"/>
                    <a:pt x="1390511" y="3059"/>
                    <a:pt x="1395957" y="8505"/>
                  </a:cubicBezTo>
                  <a:cubicBezTo>
                    <a:pt x="1401402" y="13950"/>
                    <a:pt x="1404461" y="21335"/>
                    <a:pt x="1404461" y="29036"/>
                  </a:cubicBezTo>
                  <a:lnTo>
                    <a:pt x="1404461" y="2301482"/>
                  </a:lnTo>
                  <a:cubicBezTo>
                    <a:pt x="1404461" y="2309183"/>
                    <a:pt x="1401402" y="2316569"/>
                    <a:pt x="1395957" y="2322014"/>
                  </a:cubicBezTo>
                  <a:cubicBezTo>
                    <a:pt x="1390511" y="2327460"/>
                    <a:pt x="1383126" y="2330519"/>
                    <a:pt x="1375425" y="2330519"/>
                  </a:cubicBezTo>
                  <a:lnTo>
                    <a:pt x="29036" y="2330519"/>
                  </a:lnTo>
                  <a:cubicBezTo>
                    <a:pt x="21335" y="2330519"/>
                    <a:pt x="13950" y="2327460"/>
                    <a:pt x="8505" y="2322014"/>
                  </a:cubicBezTo>
                  <a:cubicBezTo>
                    <a:pt x="3059" y="2316569"/>
                    <a:pt x="0" y="2309183"/>
                    <a:pt x="0" y="2301482"/>
                  </a:cubicBezTo>
                  <a:lnTo>
                    <a:pt x="0" y="29036"/>
                  </a:lnTo>
                  <a:cubicBezTo>
                    <a:pt x="0" y="21335"/>
                    <a:pt x="3059" y="13950"/>
                    <a:pt x="8505" y="8505"/>
                  </a:cubicBezTo>
                  <a:cubicBezTo>
                    <a:pt x="13950" y="3059"/>
                    <a:pt x="21335" y="0"/>
                    <a:pt x="29036" y="0"/>
                  </a:cubicBezTo>
                  <a:close/>
                </a:path>
              </a:pathLst>
            </a:custGeom>
            <a:solidFill>
              <a:srgbClr val="F2F2F2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04461" cy="2368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89012" y="4269030"/>
            <a:ext cx="794225" cy="865642"/>
            <a:chOff x="0" y="0"/>
            <a:chExt cx="348050" cy="3793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8050" cy="379347"/>
            </a:xfrm>
            <a:custGeom>
              <a:avLst/>
              <a:gdLst/>
              <a:ahLst/>
              <a:cxnLst/>
              <a:rect l="l" t="t" r="r" b="b"/>
              <a:pathLst>
                <a:path w="348050" h="379347">
                  <a:moveTo>
                    <a:pt x="174025" y="0"/>
                  </a:moveTo>
                  <a:lnTo>
                    <a:pt x="174025" y="0"/>
                  </a:lnTo>
                  <a:cubicBezTo>
                    <a:pt x="220179" y="0"/>
                    <a:pt x="264443" y="18335"/>
                    <a:pt x="297079" y="50971"/>
                  </a:cubicBezTo>
                  <a:cubicBezTo>
                    <a:pt x="329716" y="83607"/>
                    <a:pt x="348050" y="127871"/>
                    <a:pt x="348050" y="174025"/>
                  </a:cubicBezTo>
                  <a:lnTo>
                    <a:pt x="348050" y="205322"/>
                  </a:lnTo>
                  <a:cubicBezTo>
                    <a:pt x="348050" y="301434"/>
                    <a:pt x="270137" y="379347"/>
                    <a:pt x="174025" y="379347"/>
                  </a:cubicBezTo>
                  <a:lnTo>
                    <a:pt x="174025" y="379347"/>
                  </a:lnTo>
                  <a:cubicBezTo>
                    <a:pt x="127871" y="379347"/>
                    <a:pt x="83607" y="361013"/>
                    <a:pt x="50971" y="328376"/>
                  </a:cubicBezTo>
                  <a:cubicBezTo>
                    <a:pt x="18335" y="295740"/>
                    <a:pt x="0" y="251476"/>
                    <a:pt x="0" y="205322"/>
                  </a:cubicBezTo>
                  <a:lnTo>
                    <a:pt x="0" y="174025"/>
                  </a:lnTo>
                  <a:cubicBezTo>
                    <a:pt x="0" y="77914"/>
                    <a:pt x="77914" y="0"/>
                    <a:pt x="174025" y="0"/>
                  </a:cubicBezTo>
                  <a:close/>
                </a:path>
              </a:pathLst>
            </a:custGeom>
            <a:solidFill>
              <a:srgbClr val="2E2E2E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348050" cy="379347"/>
            </a:xfrm>
            <a:prstGeom prst="rect">
              <a:avLst/>
            </a:prstGeom>
          </p:spPr>
          <p:txBody>
            <a:bodyPr lIns="30531" tIns="30531" rIns="30531" bIns="30531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07347" y="4260201"/>
            <a:ext cx="913884" cy="883299"/>
            <a:chOff x="0" y="0"/>
            <a:chExt cx="368302" cy="3559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8302" cy="355976"/>
            </a:xfrm>
            <a:custGeom>
              <a:avLst/>
              <a:gdLst/>
              <a:ahLst/>
              <a:cxnLst/>
              <a:rect l="l" t="t" r="r" b="b"/>
              <a:pathLst>
                <a:path w="368302" h="355976">
                  <a:moveTo>
                    <a:pt x="177988" y="0"/>
                  </a:moveTo>
                  <a:lnTo>
                    <a:pt x="190314" y="0"/>
                  </a:lnTo>
                  <a:cubicBezTo>
                    <a:pt x="288614" y="0"/>
                    <a:pt x="368302" y="79688"/>
                    <a:pt x="368302" y="177988"/>
                  </a:cubicBezTo>
                  <a:lnTo>
                    <a:pt x="368302" y="177988"/>
                  </a:lnTo>
                  <a:cubicBezTo>
                    <a:pt x="368302" y="276288"/>
                    <a:pt x="288614" y="355976"/>
                    <a:pt x="190314" y="355976"/>
                  </a:cubicBezTo>
                  <a:lnTo>
                    <a:pt x="177988" y="355976"/>
                  </a:lnTo>
                  <a:cubicBezTo>
                    <a:pt x="79688" y="355976"/>
                    <a:pt x="0" y="276288"/>
                    <a:pt x="0" y="177988"/>
                  </a:cubicBezTo>
                  <a:lnTo>
                    <a:pt x="0" y="177988"/>
                  </a:lnTo>
                  <a:cubicBezTo>
                    <a:pt x="0" y="79688"/>
                    <a:pt x="79688" y="0"/>
                    <a:pt x="177988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368302" cy="355976"/>
            </a:xfrm>
            <a:prstGeom prst="rect">
              <a:avLst/>
            </a:prstGeom>
          </p:spPr>
          <p:txBody>
            <a:bodyPr lIns="33199" tIns="33199" rIns="33199" bIns="33199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527526" y="4362872"/>
            <a:ext cx="673526" cy="677957"/>
          </a:xfrm>
          <a:custGeom>
            <a:avLst/>
            <a:gdLst/>
            <a:ahLst/>
            <a:cxnLst/>
            <a:rect l="l" t="t" r="r" b="b"/>
            <a:pathLst>
              <a:path w="673526" h="677957">
                <a:moveTo>
                  <a:pt x="0" y="0"/>
                </a:moveTo>
                <a:lnTo>
                  <a:pt x="673526" y="0"/>
                </a:lnTo>
                <a:lnTo>
                  <a:pt x="673526" y="677957"/>
                </a:lnTo>
                <a:lnTo>
                  <a:pt x="0" y="677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443" t="-31274" r="-135376" b="-16584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2459627" y="1212302"/>
            <a:ext cx="968678" cy="876300"/>
            <a:chOff x="0" y="0"/>
            <a:chExt cx="1291571" cy="1168400"/>
          </a:xfrm>
        </p:grpSpPr>
        <p:grpSp>
          <p:nvGrpSpPr>
            <p:cNvPr id="17" name="Group 17"/>
            <p:cNvGrpSpPr/>
            <p:nvPr/>
          </p:nvGrpSpPr>
          <p:grpSpPr>
            <a:xfrm>
              <a:off x="94068" y="10975"/>
              <a:ext cx="1197503" cy="1157425"/>
              <a:chOff x="0" y="0"/>
              <a:chExt cx="368302" cy="35597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68302" cy="355976"/>
              </a:xfrm>
              <a:custGeom>
                <a:avLst/>
                <a:gdLst/>
                <a:ahLst/>
                <a:cxnLst/>
                <a:rect l="l" t="t" r="r" b="b"/>
                <a:pathLst>
                  <a:path w="368302" h="355976">
                    <a:moveTo>
                      <a:pt x="177988" y="0"/>
                    </a:moveTo>
                    <a:lnTo>
                      <a:pt x="190314" y="0"/>
                    </a:lnTo>
                    <a:cubicBezTo>
                      <a:pt x="288614" y="0"/>
                      <a:pt x="368302" y="79688"/>
                      <a:pt x="368302" y="177988"/>
                    </a:cubicBezTo>
                    <a:lnTo>
                      <a:pt x="368302" y="177988"/>
                    </a:lnTo>
                    <a:cubicBezTo>
                      <a:pt x="368302" y="276288"/>
                      <a:pt x="288614" y="355976"/>
                      <a:pt x="190314" y="355976"/>
                    </a:cubicBezTo>
                    <a:lnTo>
                      <a:pt x="177988" y="355976"/>
                    </a:lnTo>
                    <a:cubicBezTo>
                      <a:pt x="79688" y="355976"/>
                      <a:pt x="0" y="276288"/>
                      <a:pt x="0" y="177988"/>
                    </a:cubicBezTo>
                    <a:lnTo>
                      <a:pt x="0" y="177988"/>
                    </a:lnTo>
                    <a:cubicBezTo>
                      <a:pt x="0" y="79688"/>
                      <a:pt x="79688" y="0"/>
                      <a:pt x="177988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368302" cy="355976"/>
              </a:xfrm>
              <a:prstGeom prst="rect">
                <a:avLst/>
              </a:prstGeom>
            </p:spPr>
            <p:txBody>
              <a:bodyPr lIns="37756" tIns="37756" rIns="37756" bIns="37756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0"/>
              <a:ext cx="1197503" cy="1157425"/>
              <a:chOff x="0" y="0"/>
              <a:chExt cx="368302" cy="35597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68302" cy="355976"/>
              </a:xfrm>
              <a:custGeom>
                <a:avLst/>
                <a:gdLst/>
                <a:ahLst/>
                <a:cxnLst/>
                <a:rect l="l" t="t" r="r" b="b"/>
                <a:pathLst>
                  <a:path w="368302" h="355976">
                    <a:moveTo>
                      <a:pt x="177988" y="0"/>
                    </a:moveTo>
                    <a:lnTo>
                      <a:pt x="190314" y="0"/>
                    </a:lnTo>
                    <a:cubicBezTo>
                      <a:pt x="288614" y="0"/>
                      <a:pt x="368302" y="79688"/>
                      <a:pt x="368302" y="177988"/>
                    </a:cubicBezTo>
                    <a:lnTo>
                      <a:pt x="368302" y="177988"/>
                    </a:lnTo>
                    <a:cubicBezTo>
                      <a:pt x="368302" y="276288"/>
                      <a:pt x="288614" y="355976"/>
                      <a:pt x="190314" y="355976"/>
                    </a:cubicBezTo>
                    <a:lnTo>
                      <a:pt x="177988" y="355976"/>
                    </a:lnTo>
                    <a:cubicBezTo>
                      <a:pt x="79688" y="355976"/>
                      <a:pt x="0" y="276288"/>
                      <a:pt x="0" y="177988"/>
                    </a:cubicBezTo>
                    <a:lnTo>
                      <a:pt x="0" y="177988"/>
                    </a:lnTo>
                    <a:cubicBezTo>
                      <a:pt x="0" y="79688"/>
                      <a:pt x="79688" y="0"/>
                      <a:pt x="1779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0"/>
                <a:ext cx="368302" cy="355976"/>
              </a:xfrm>
              <a:prstGeom prst="rect">
                <a:avLst/>
              </a:prstGeom>
            </p:spPr>
            <p:txBody>
              <a:bodyPr lIns="37756" tIns="37756" rIns="37756" bIns="37756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98610" y="133782"/>
              <a:ext cx="859263" cy="876002"/>
            </a:xfrm>
            <a:custGeom>
              <a:avLst/>
              <a:gdLst/>
              <a:ahLst/>
              <a:cxnLst/>
              <a:rect l="l" t="t" r="r" b="b"/>
              <a:pathLst>
                <a:path w="859263" h="876002">
                  <a:moveTo>
                    <a:pt x="0" y="0"/>
                  </a:moveTo>
                  <a:lnTo>
                    <a:pt x="859263" y="0"/>
                  </a:lnTo>
                  <a:lnTo>
                    <a:pt x="859263" y="876002"/>
                  </a:lnTo>
                  <a:lnTo>
                    <a:pt x="0" y="87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2548056" y="2731776"/>
            <a:ext cx="880249" cy="911454"/>
            <a:chOff x="0" y="0"/>
            <a:chExt cx="380203" cy="3936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80203" cy="393681"/>
            </a:xfrm>
            <a:custGeom>
              <a:avLst/>
              <a:gdLst/>
              <a:ahLst/>
              <a:cxnLst/>
              <a:rect l="l" t="t" r="r" b="b"/>
              <a:pathLst>
                <a:path w="380203" h="393681">
                  <a:moveTo>
                    <a:pt x="190102" y="0"/>
                  </a:moveTo>
                  <a:lnTo>
                    <a:pt x="190102" y="0"/>
                  </a:lnTo>
                  <a:cubicBezTo>
                    <a:pt x="240520" y="0"/>
                    <a:pt x="288873" y="20028"/>
                    <a:pt x="324524" y="55679"/>
                  </a:cubicBezTo>
                  <a:cubicBezTo>
                    <a:pt x="360175" y="91330"/>
                    <a:pt x="380203" y="139683"/>
                    <a:pt x="380203" y="190102"/>
                  </a:cubicBezTo>
                  <a:lnTo>
                    <a:pt x="380203" y="203580"/>
                  </a:lnTo>
                  <a:cubicBezTo>
                    <a:pt x="380203" y="253998"/>
                    <a:pt x="360175" y="302351"/>
                    <a:pt x="324524" y="338002"/>
                  </a:cubicBezTo>
                  <a:cubicBezTo>
                    <a:pt x="288873" y="373653"/>
                    <a:pt x="240520" y="393681"/>
                    <a:pt x="190102" y="393681"/>
                  </a:cubicBezTo>
                  <a:lnTo>
                    <a:pt x="190102" y="393681"/>
                  </a:lnTo>
                  <a:cubicBezTo>
                    <a:pt x="139683" y="393681"/>
                    <a:pt x="91330" y="373653"/>
                    <a:pt x="55679" y="338002"/>
                  </a:cubicBezTo>
                  <a:cubicBezTo>
                    <a:pt x="20028" y="302351"/>
                    <a:pt x="0" y="253998"/>
                    <a:pt x="0" y="203580"/>
                  </a:cubicBezTo>
                  <a:lnTo>
                    <a:pt x="0" y="190102"/>
                  </a:lnTo>
                  <a:cubicBezTo>
                    <a:pt x="0" y="139683"/>
                    <a:pt x="20028" y="91330"/>
                    <a:pt x="55679" y="55679"/>
                  </a:cubicBezTo>
                  <a:cubicBezTo>
                    <a:pt x="91330" y="20028"/>
                    <a:pt x="139683" y="0"/>
                    <a:pt x="190102" y="0"/>
                  </a:cubicBezTo>
                  <a:close/>
                </a:path>
              </a:pathLst>
            </a:custGeom>
            <a:solidFill>
              <a:srgbClr val="2E2E2E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380203" cy="393681"/>
            </a:xfrm>
            <a:prstGeom prst="rect">
              <a:avLst/>
            </a:prstGeom>
          </p:spPr>
          <p:txBody>
            <a:bodyPr lIns="30976" tIns="30976" rIns="30976" bIns="30976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459627" y="2731776"/>
            <a:ext cx="895589" cy="911454"/>
            <a:chOff x="0" y="0"/>
            <a:chExt cx="380933" cy="38768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0933" cy="387680"/>
            </a:xfrm>
            <a:custGeom>
              <a:avLst/>
              <a:gdLst/>
              <a:ahLst/>
              <a:cxnLst/>
              <a:rect l="l" t="t" r="r" b="b"/>
              <a:pathLst>
                <a:path w="380933" h="387680">
                  <a:moveTo>
                    <a:pt x="190466" y="0"/>
                  </a:moveTo>
                  <a:lnTo>
                    <a:pt x="190466" y="0"/>
                  </a:lnTo>
                  <a:cubicBezTo>
                    <a:pt x="240981" y="0"/>
                    <a:pt x="289427" y="20067"/>
                    <a:pt x="325146" y="55786"/>
                  </a:cubicBezTo>
                  <a:cubicBezTo>
                    <a:pt x="360866" y="91506"/>
                    <a:pt x="380933" y="139951"/>
                    <a:pt x="380933" y="190466"/>
                  </a:cubicBezTo>
                  <a:lnTo>
                    <a:pt x="380933" y="197214"/>
                  </a:lnTo>
                  <a:cubicBezTo>
                    <a:pt x="380933" y="302406"/>
                    <a:pt x="295658" y="387680"/>
                    <a:pt x="190466" y="387680"/>
                  </a:cubicBezTo>
                  <a:lnTo>
                    <a:pt x="190466" y="387680"/>
                  </a:lnTo>
                  <a:cubicBezTo>
                    <a:pt x="85275" y="387680"/>
                    <a:pt x="0" y="302406"/>
                    <a:pt x="0" y="197214"/>
                  </a:cubicBezTo>
                  <a:lnTo>
                    <a:pt x="0" y="190466"/>
                  </a:lnTo>
                  <a:cubicBezTo>
                    <a:pt x="0" y="85275"/>
                    <a:pt x="85275" y="0"/>
                    <a:pt x="190466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380933" cy="387680"/>
            </a:xfrm>
            <a:prstGeom prst="rect">
              <a:avLst/>
            </a:prstGeom>
          </p:spPr>
          <p:txBody>
            <a:bodyPr lIns="33683" tIns="33683" rIns="33683" bIns="33683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2556052" y="2832393"/>
            <a:ext cx="702740" cy="710220"/>
          </a:xfrm>
          <a:custGeom>
            <a:avLst/>
            <a:gdLst/>
            <a:ahLst/>
            <a:cxnLst/>
            <a:rect l="l" t="t" r="r" b="b"/>
            <a:pathLst>
              <a:path w="702740" h="710220">
                <a:moveTo>
                  <a:pt x="0" y="0"/>
                </a:moveTo>
                <a:lnTo>
                  <a:pt x="702740" y="0"/>
                </a:lnTo>
                <a:lnTo>
                  <a:pt x="702740" y="710219"/>
                </a:lnTo>
                <a:lnTo>
                  <a:pt x="0" y="710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418" r="-1416" b="-7829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476334" y="7543344"/>
            <a:ext cx="963331" cy="900276"/>
          </a:xfrm>
          <a:custGeom>
            <a:avLst/>
            <a:gdLst/>
            <a:ahLst/>
            <a:cxnLst/>
            <a:rect l="l" t="t" r="r" b="b"/>
            <a:pathLst>
              <a:path w="963331" h="900276">
                <a:moveTo>
                  <a:pt x="0" y="0"/>
                </a:moveTo>
                <a:lnTo>
                  <a:pt x="963331" y="0"/>
                </a:lnTo>
                <a:lnTo>
                  <a:pt x="963331" y="900276"/>
                </a:lnTo>
                <a:lnTo>
                  <a:pt x="0" y="900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2441840" y="5841958"/>
            <a:ext cx="975890" cy="883299"/>
            <a:chOff x="0" y="0"/>
            <a:chExt cx="1301187" cy="1177731"/>
          </a:xfrm>
        </p:grpSpPr>
        <p:grpSp>
          <p:nvGrpSpPr>
            <p:cNvPr id="33" name="Group 33"/>
            <p:cNvGrpSpPr/>
            <p:nvPr/>
          </p:nvGrpSpPr>
          <p:grpSpPr>
            <a:xfrm>
              <a:off x="242221" y="11771"/>
              <a:ext cx="1058966" cy="1154189"/>
              <a:chOff x="0" y="0"/>
              <a:chExt cx="348050" cy="37934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348050" cy="379347"/>
              </a:xfrm>
              <a:custGeom>
                <a:avLst/>
                <a:gdLst/>
                <a:ahLst/>
                <a:cxnLst/>
                <a:rect l="l" t="t" r="r" b="b"/>
                <a:pathLst>
                  <a:path w="348050" h="379347">
                    <a:moveTo>
                      <a:pt x="174025" y="0"/>
                    </a:moveTo>
                    <a:lnTo>
                      <a:pt x="174025" y="0"/>
                    </a:lnTo>
                    <a:cubicBezTo>
                      <a:pt x="220179" y="0"/>
                      <a:pt x="264443" y="18335"/>
                      <a:pt x="297079" y="50971"/>
                    </a:cubicBezTo>
                    <a:cubicBezTo>
                      <a:pt x="329716" y="83607"/>
                      <a:pt x="348050" y="127871"/>
                      <a:pt x="348050" y="174025"/>
                    </a:cubicBezTo>
                    <a:lnTo>
                      <a:pt x="348050" y="205322"/>
                    </a:lnTo>
                    <a:cubicBezTo>
                      <a:pt x="348050" y="301434"/>
                      <a:pt x="270137" y="379347"/>
                      <a:pt x="174025" y="379347"/>
                    </a:cubicBezTo>
                    <a:lnTo>
                      <a:pt x="174025" y="379347"/>
                    </a:lnTo>
                    <a:cubicBezTo>
                      <a:pt x="127871" y="379347"/>
                      <a:pt x="83607" y="361013"/>
                      <a:pt x="50971" y="328376"/>
                    </a:cubicBezTo>
                    <a:cubicBezTo>
                      <a:pt x="18335" y="295740"/>
                      <a:pt x="0" y="251476"/>
                      <a:pt x="0" y="205322"/>
                    </a:cubicBezTo>
                    <a:lnTo>
                      <a:pt x="0" y="174025"/>
                    </a:lnTo>
                    <a:cubicBezTo>
                      <a:pt x="0" y="77914"/>
                      <a:pt x="77914" y="0"/>
                      <a:pt x="17402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0"/>
                <a:ext cx="348050" cy="379347"/>
              </a:xfrm>
              <a:prstGeom prst="rect">
                <a:avLst/>
              </a:prstGeom>
            </p:spPr>
            <p:txBody>
              <a:bodyPr lIns="30531" tIns="30531" rIns="30531" bIns="30531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1218512" cy="1177731"/>
              <a:chOff x="0" y="0"/>
              <a:chExt cx="368302" cy="35597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368302" cy="355976"/>
              </a:xfrm>
              <a:custGeom>
                <a:avLst/>
                <a:gdLst/>
                <a:ahLst/>
                <a:cxnLst/>
                <a:rect l="l" t="t" r="r" b="b"/>
                <a:pathLst>
                  <a:path w="368302" h="355976">
                    <a:moveTo>
                      <a:pt x="177988" y="0"/>
                    </a:moveTo>
                    <a:lnTo>
                      <a:pt x="190314" y="0"/>
                    </a:lnTo>
                    <a:cubicBezTo>
                      <a:pt x="288614" y="0"/>
                      <a:pt x="368302" y="79688"/>
                      <a:pt x="368302" y="177988"/>
                    </a:cubicBezTo>
                    <a:lnTo>
                      <a:pt x="368302" y="177988"/>
                    </a:lnTo>
                    <a:cubicBezTo>
                      <a:pt x="368302" y="276288"/>
                      <a:pt x="288614" y="355976"/>
                      <a:pt x="190314" y="355976"/>
                    </a:cubicBezTo>
                    <a:lnTo>
                      <a:pt x="177988" y="355976"/>
                    </a:lnTo>
                    <a:cubicBezTo>
                      <a:pt x="79688" y="355976"/>
                      <a:pt x="0" y="276288"/>
                      <a:pt x="0" y="177988"/>
                    </a:cubicBezTo>
                    <a:lnTo>
                      <a:pt x="0" y="177988"/>
                    </a:lnTo>
                    <a:cubicBezTo>
                      <a:pt x="0" y="79688"/>
                      <a:pt x="79688" y="0"/>
                      <a:pt x="1779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0"/>
                <a:ext cx="368302" cy="355976"/>
              </a:xfrm>
              <a:prstGeom prst="rect">
                <a:avLst/>
              </a:prstGeom>
            </p:spPr>
            <p:txBody>
              <a:bodyPr lIns="33199" tIns="33199" rIns="33199" bIns="33199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187259" y="202802"/>
              <a:ext cx="780644" cy="772128"/>
            </a:xfrm>
            <a:custGeom>
              <a:avLst/>
              <a:gdLst/>
              <a:ahLst/>
              <a:cxnLst/>
              <a:rect l="l" t="t" r="r" b="b"/>
              <a:pathLst>
                <a:path w="780644" h="772128">
                  <a:moveTo>
                    <a:pt x="0" y="0"/>
                  </a:moveTo>
                  <a:lnTo>
                    <a:pt x="780644" y="0"/>
                  </a:lnTo>
                  <a:lnTo>
                    <a:pt x="780644" y="772127"/>
                  </a:lnTo>
                  <a:lnTo>
                    <a:pt x="0" y="77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0" name="Freeform 40"/>
          <p:cNvSpPr/>
          <p:nvPr/>
        </p:nvSpPr>
        <p:spPr>
          <a:xfrm flipH="1">
            <a:off x="1028700" y="1056523"/>
            <a:ext cx="2328721" cy="2461000"/>
          </a:xfrm>
          <a:custGeom>
            <a:avLst/>
            <a:gdLst/>
            <a:ahLst/>
            <a:cxnLst/>
            <a:rect l="l" t="t" r="r" b="b"/>
            <a:pathLst>
              <a:path w="2328721" h="2461000">
                <a:moveTo>
                  <a:pt x="2328721" y="0"/>
                </a:moveTo>
                <a:lnTo>
                  <a:pt x="0" y="0"/>
                </a:lnTo>
                <a:lnTo>
                  <a:pt x="0" y="2461000"/>
                </a:lnTo>
                <a:lnTo>
                  <a:pt x="2328721" y="2461000"/>
                </a:lnTo>
                <a:lnTo>
                  <a:pt x="2328721" y="0"/>
                </a:lnTo>
                <a:close/>
              </a:path>
            </a:pathLst>
          </a:custGeom>
          <a:blipFill>
            <a:blip r:embed="rId11">
              <a:alphaModFix amt="49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1778281" y="8067017"/>
            <a:ext cx="3627653" cy="716610"/>
            <a:chOff x="0" y="0"/>
            <a:chExt cx="4836871" cy="955481"/>
          </a:xfrm>
        </p:grpSpPr>
        <p:sp>
          <p:nvSpPr>
            <p:cNvPr id="43" name="AutoShape 43"/>
            <p:cNvSpPr/>
            <p:nvPr/>
          </p:nvSpPr>
          <p:spPr>
            <a:xfrm>
              <a:off x="2258993" y="99637"/>
              <a:ext cx="3407" cy="805000"/>
            </a:xfrm>
            <a:prstGeom prst="line">
              <a:avLst/>
            </a:prstGeom>
            <a:ln w="25400" cap="rnd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Freeform 44"/>
            <p:cNvSpPr/>
            <p:nvPr/>
          </p:nvSpPr>
          <p:spPr>
            <a:xfrm>
              <a:off x="0" y="143973"/>
              <a:ext cx="1887997" cy="811507"/>
            </a:xfrm>
            <a:custGeom>
              <a:avLst/>
              <a:gdLst/>
              <a:ahLst/>
              <a:cxnLst/>
              <a:rect l="l" t="t" r="r" b="b"/>
              <a:pathLst>
                <a:path w="1887997" h="811507">
                  <a:moveTo>
                    <a:pt x="0" y="0"/>
                  </a:moveTo>
                  <a:lnTo>
                    <a:pt x="1887997" y="0"/>
                  </a:lnTo>
                  <a:lnTo>
                    <a:pt x="1887997" y="811508"/>
                  </a:lnTo>
                  <a:lnTo>
                    <a:pt x="0" y="811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2633397" y="0"/>
              <a:ext cx="2203474" cy="955481"/>
            </a:xfrm>
            <a:custGeom>
              <a:avLst/>
              <a:gdLst/>
              <a:ahLst/>
              <a:cxnLst/>
              <a:rect l="l" t="t" r="r" b="b"/>
              <a:pathLst>
                <a:path w="2203474" h="955481">
                  <a:moveTo>
                    <a:pt x="0" y="0"/>
                  </a:moveTo>
                  <a:lnTo>
                    <a:pt x="2203474" y="0"/>
                  </a:lnTo>
                  <a:lnTo>
                    <a:pt x="2203474" y="955481"/>
                  </a:lnTo>
                  <a:lnTo>
                    <a:pt x="0" y="955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61958" r="-676" b="-70214"/>
              </a:stretch>
            </a:blipFill>
          </p:spPr>
        </p:sp>
      </p:grpSp>
      <p:sp>
        <p:nvSpPr>
          <p:cNvPr id="46" name="Freeform 46"/>
          <p:cNvSpPr/>
          <p:nvPr/>
        </p:nvSpPr>
        <p:spPr>
          <a:xfrm>
            <a:off x="8483281" y="8020614"/>
            <a:ext cx="750384" cy="809417"/>
          </a:xfrm>
          <a:custGeom>
            <a:avLst/>
            <a:gdLst/>
            <a:ahLst/>
            <a:cxnLst/>
            <a:rect l="l" t="t" r="r" b="b"/>
            <a:pathLst>
              <a:path w="750384" h="809417">
                <a:moveTo>
                  <a:pt x="0" y="0"/>
                </a:moveTo>
                <a:lnTo>
                  <a:pt x="750384" y="0"/>
                </a:lnTo>
                <a:lnTo>
                  <a:pt x="750384" y="809417"/>
                </a:lnTo>
                <a:lnTo>
                  <a:pt x="0" y="8094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796"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3953544" y="4260201"/>
            <a:ext cx="179288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5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150+ </a:t>
            </a:r>
          </a:p>
          <a:p>
            <a:pPr algn="just">
              <a:lnSpc>
                <a:spcPts val="2879"/>
              </a:lnSpc>
            </a:pPr>
            <a:r>
              <a:rPr lang="en-US" sz="2399" spc="35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integration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953544" y="1212302"/>
            <a:ext cx="1445630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 spc="35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Founded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953544" y="1574252"/>
            <a:ext cx="141161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5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2014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953544" y="2715797"/>
            <a:ext cx="355969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5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450K+ </a:t>
            </a:r>
          </a:p>
          <a:p>
            <a:pPr algn="just">
              <a:lnSpc>
                <a:spcPts val="2879"/>
              </a:lnSpc>
            </a:pPr>
            <a:r>
              <a:rPr lang="en-US" sz="2399" spc="35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listings priced per day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953544" y="8165472"/>
            <a:ext cx="340638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spc="29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HQ: </a:t>
            </a:r>
            <a:r>
              <a:rPr lang="en-US" sz="2000" spc="2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Chicago</a:t>
            </a:r>
          </a:p>
          <a:p>
            <a:pPr algn="l">
              <a:lnSpc>
                <a:spcPts val="2400"/>
              </a:lnSpc>
            </a:pPr>
            <a:r>
              <a:rPr lang="en-US" sz="2000" b="1" spc="29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Team: </a:t>
            </a:r>
            <a:r>
              <a:rPr lang="en-US" sz="2000" spc="2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US, Brazil, Portugal, India, France,  Puerto Rico, Netherlands, Philippines , Bulgaria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953544" y="7543344"/>
            <a:ext cx="274525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5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Employees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953544" y="6356308"/>
            <a:ext cx="340638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3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English, Spanish, French, Italian, Portuguese, German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953544" y="5841958"/>
            <a:ext cx="289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5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6 Languages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80246" y="8897928"/>
            <a:ext cx="4223725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>
                    <a:alpha val="70980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Best Ancillary Service Provider Award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16423" y="4787513"/>
            <a:ext cx="6667977" cy="264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Short-Term Rentals (but also):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Vacation rentals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Aparthotels (short/medium terms)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Villas and Chalets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Boutique Hotels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316423" y="4187116"/>
            <a:ext cx="9815594" cy="50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2"/>
              </a:lnSpc>
            </a:pPr>
            <a:r>
              <a:rPr lang="en-US" sz="2987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Revenue Management &amp; Pricing for: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675317" y="7683477"/>
            <a:ext cx="383358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WINNER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941682" y="7683477"/>
            <a:ext cx="383358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NOMINEE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584930" y="8897928"/>
            <a:ext cx="45470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>
                    <a:alpha val="70980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Powering Listings with Design and Data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28700" y="1220223"/>
            <a:ext cx="5256348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Who is PriceLabs ? </a:t>
            </a:r>
          </a:p>
        </p:txBody>
      </p:sp>
      <p:sp>
        <p:nvSpPr>
          <p:cNvPr id="62" name="Freeform 62"/>
          <p:cNvSpPr/>
          <p:nvPr/>
        </p:nvSpPr>
        <p:spPr>
          <a:xfrm>
            <a:off x="15399174" y="200304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12193" y="2463937"/>
            <a:ext cx="3796004" cy="5995072"/>
            <a:chOff x="0" y="0"/>
            <a:chExt cx="5061338" cy="7993429"/>
          </a:xfrm>
        </p:grpSpPr>
        <p:sp>
          <p:nvSpPr>
            <p:cNvPr id="4" name="Freeform 4"/>
            <p:cNvSpPr/>
            <p:nvPr/>
          </p:nvSpPr>
          <p:spPr>
            <a:xfrm>
              <a:off x="0" y="2379464"/>
              <a:ext cx="5009304" cy="4096104"/>
            </a:xfrm>
            <a:custGeom>
              <a:avLst/>
              <a:gdLst/>
              <a:ahLst/>
              <a:cxnLst/>
              <a:rect l="l" t="t" r="r" b="b"/>
              <a:pathLst>
                <a:path w="5009304" h="4096104">
                  <a:moveTo>
                    <a:pt x="0" y="0"/>
                  </a:moveTo>
                  <a:lnTo>
                    <a:pt x="5009304" y="0"/>
                  </a:lnTo>
                  <a:lnTo>
                    <a:pt x="5009304" y="4096105"/>
                  </a:lnTo>
                  <a:lnTo>
                    <a:pt x="0" y="4096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9066" t="-8517" r="-103155" b="-48480"/>
              </a:stretch>
            </a:blipFill>
            <a:ln w="38100" cap="sq">
              <a:solidFill>
                <a:srgbClr val="D9D9D9"/>
              </a:solidFill>
              <a:prstDash val="solid"/>
              <a:miter/>
            </a:ln>
          </p:spPr>
        </p:sp>
        <p:grpSp>
          <p:nvGrpSpPr>
            <p:cNvPr id="5" name="Group 5"/>
            <p:cNvGrpSpPr/>
            <p:nvPr/>
          </p:nvGrpSpPr>
          <p:grpSpPr>
            <a:xfrm>
              <a:off x="282152" y="0"/>
              <a:ext cx="4445000" cy="1854200"/>
              <a:chOff x="0" y="0"/>
              <a:chExt cx="878025" cy="3662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78025" cy="366262"/>
              </a:xfrm>
              <a:custGeom>
                <a:avLst/>
                <a:gdLst/>
                <a:ahLst/>
                <a:cxnLst/>
                <a:rect l="l" t="t" r="r" b="b"/>
                <a:pathLst>
                  <a:path w="878025" h="366262">
                    <a:moveTo>
                      <a:pt x="71991" y="0"/>
                    </a:moveTo>
                    <a:lnTo>
                      <a:pt x="806034" y="0"/>
                    </a:lnTo>
                    <a:cubicBezTo>
                      <a:pt x="845793" y="0"/>
                      <a:pt x="878025" y="32231"/>
                      <a:pt x="878025" y="71991"/>
                    </a:cubicBezTo>
                    <a:lnTo>
                      <a:pt x="878025" y="294271"/>
                    </a:lnTo>
                    <a:cubicBezTo>
                      <a:pt x="878025" y="313364"/>
                      <a:pt x="870440" y="331675"/>
                      <a:pt x="856939" y="345176"/>
                    </a:cubicBezTo>
                    <a:cubicBezTo>
                      <a:pt x="843438" y="358677"/>
                      <a:pt x="825127" y="366262"/>
                      <a:pt x="806034" y="366262"/>
                    </a:cubicBezTo>
                    <a:lnTo>
                      <a:pt x="71991" y="366262"/>
                    </a:lnTo>
                    <a:cubicBezTo>
                      <a:pt x="32231" y="366262"/>
                      <a:pt x="0" y="334030"/>
                      <a:pt x="0" y="294271"/>
                    </a:cubicBezTo>
                    <a:lnTo>
                      <a:pt x="0" y="71991"/>
                    </a:lnTo>
                    <a:cubicBezTo>
                      <a:pt x="0" y="32231"/>
                      <a:pt x="32231" y="0"/>
                      <a:pt x="71991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78025" cy="404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642712" y="484891"/>
              <a:ext cx="879995" cy="884417"/>
            </a:xfrm>
            <a:custGeom>
              <a:avLst/>
              <a:gdLst/>
              <a:ahLst/>
              <a:cxnLst/>
              <a:rect l="l" t="t" r="r" b="b"/>
              <a:pathLst>
                <a:path w="879995" h="884417">
                  <a:moveTo>
                    <a:pt x="0" y="0"/>
                  </a:moveTo>
                  <a:lnTo>
                    <a:pt x="879995" y="0"/>
                  </a:lnTo>
                  <a:lnTo>
                    <a:pt x="879995" y="884418"/>
                  </a:lnTo>
                  <a:lnTo>
                    <a:pt x="0" y="884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58572" y="200025"/>
              <a:ext cx="2408019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Portfolio</a:t>
              </a:r>
            </a:p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Analytics 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7000833"/>
              <a:ext cx="5061338" cy="992596"/>
              <a:chOff x="0" y="0"/>
              <a:chExt cx="999771" cy="19606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99771" cy="196068"/>
              </a:xfrm>
              <a:custGeom>
                <a:avLst/>
                <a:gdLst/>
                <a:ahLst/>
                <a:cxnLst/>
                <a:rect l="l" t="t" r="r" b="b"/>
                <a:pathLst>
                  <a:path w="999771" h="196068">
                    <a:moveTo>
                      <a:pt x="0" y="0"/>
                    </a:moveTo>
                    <a:lnTo>
                      <a:pt x="999771" y="0"/>
                    </a:lnTo>
                    <a:lnTo>
                      <a:pt x="999771" y="196068"/>
                    </a:lnTo>
                    <a:lnTo>
                      <a:pt x="0" y="196068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999771" cy="2341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>
                    <a:solidFill>
                      <a:srgbClr val="000000"/>
                    </a:solidFill>
                    <a:latin typeface="Montserrat Classic"/>
                    <a:ea typeface="Montserrat Classic"/>
                    <a:cs typeface="Montserrat Classic"/>
                    <a:sym typeface="Montserrat Classic"/>
                  </a:rPr>
                  <a:t>Improve decision making through data driven insights</a:t>
                </a:r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9345924" y="2977599"/>
            <a:ext cx="3796004" cy="6042517"/>
            <a:chOff x="0" y="0"/>
            <a:chExt cx="5061338" cy="8056689"/>
          </a:xfrm>
        </p:grpSpPr>
        <p:sp>
          <p:nvSpPr>
            <p:cNvPr id="14" name="Freeform 14"/>
            <p:cNvSpPr/>
            <p:nvPr/>
          </p:nvSpPr>
          <p:spPr>
            <a:xfrm>
              <a:off x="0" y="2351760"/>
              <a:ext cx="5025172" cy="4214774"/>
            </a:xfrm>
            <a:custGeom>
              <a:avLst/>
              <a:gdLst/>
              <a:ahLst/>
              <a:cxnLst/>
              <a:rect l="l" t="t" r="r" b="b"/>
              <a:pathLst>
                <a:path w="5025172" h="4214774">
                  <a:moveTo>
                    <a:pt x="0" y="0"/>
                  </a:moveTo>
                  <a:lnTo>
                    <a:pt x="5025172" y="0"/>
                  </a:lnTo>
                  <a:lnTo>
                    <a:pt x="5025172" y="4214773"/>
                  </a:lnTo>
                  <a:lnTo>
                    <a:pt x="0" y="4214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7476" t="-5462" r="-89442" b="-37816"/>
              </a:stretch>
            </a:blipFill>
            <a:ln w="38100" cap="sq">
              <a:solidFill>
                <a:srgbClr val="D9D9D9"/>
              </a:solidFill>
              <a:prstDash val="solid"/>
              <a:miter/>
            </a:ln>
          </p:spPr>
        </p:sp>
        <p:grpSp>
          <p:nvGrpSpPr>
            <p:cNvPr id="15" name="Group 15"/>
            <p:cNvGrpSpPr/>
            <p:nvPr/>
          </p:nvGrpSpPr>
          <p:grpSpPr>
            <a:xfrm>
              <a:off x="290086" y="0"/>
              <a:ext cx="4445000" cy="1854200"/>
              <a:chOff x="0" y="0"/>
              <a:chExt cx="1005920" cy="41961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05920" cy="419612"/>
              </a:xfrm>
              <a:custGeom>
                <a:avLst/>
                <a:gdLst/>
                <a:ahLst/>
                <a:cxnLst/>
                <a:rect l="l" t="t" r="r" b="b"/>
                <a:pathLst>
                  <a:path w="1005920" h="419612">
                    <a:moveTo>
                      <a:pt x="71991" y="0"/>
                    </a:moveTo>
                    <a:lnTo>
                      <a:pt x="933929" y="0"/>
                    </a:lnTo>
                    <a:cubicBezTo>
                      <a:pt x="973688" y="0"/>
                      <a:pt x="1005920" y="32231"/>
                      <a:pt x="1005920" y="71991"/>
                    </a:cubicBezTo>
                    <a:lnTo>
                      <a:pt x="1005920" y="347621"/>
                    </a:lnTo>
                    <a:cubicBezTo>
                      <a:pt x="1005920" y="387381"/>
                      <a:pt x="973688" y="419612"/>
                      <a:pt x="933929" y="419612"/>
                    </a:cubicBezTo>
                    <a:lnTo>
                      <a:pt x="71991" y="419612"/>
                    </a:lnTo>
                    <a:cubicBezTo>
                      <a:pt x="32231" y="419612"/>
                      <a:pt x="0" y="387381"/>
                      <a:pt x="0" y="347621"/>
                    </a:cubicBezTo>
                    <a:lnTo>
                      <a:pt x="0" y="71991"/>
                    </a:lnTo>
                    <a:cubicBezTo>
                      <a:pt x="0" y="32231"/>
                      <a:pt x="32231" y="0"/>
                      <a:pt x="71991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005920" cy="457712"/>
              </a:xfrm>
              <a:prstGeom prst="rect">
                <a:avLst/>
              </a:prstGeom>
            </p:spPr>
            <p:txBody>
              <a:bodyPr lIns="44341" tIns="44341" rIns="44341" bIns="44341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571200" y="516152"/>
              <a:ext cx="821895" cy="821895"/>
            </a:xfrm>
            <a:custGeom>
              <a:avLst/>
              <a:gdLst/>
              <a:ahLst/>
              <a:cxnLst/>
              <a:rect l="l" t="t" r="r" b="b"/>
              <a:pathLst>
                <a:path w="821895" h="821895">
                  <a:moveTo>
                    <a:pt x="0" y="0"/>
                  </a:moveTo>
                  <a:lnTo>
                    <a:pt x="821895" y="0"/>
                  </a:lnTo>
                  <a:lnTo>
                    <a:pt x="821895" y="821896"/>
                  </a:lnTo>
                  <a:lnTo>
                    <a:pt x="0" y="821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828305" y="303040"/>
              <a:ext cx="2441520" cy="1200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66"/>
                </a:lnSpc>
              </a:pPr>
              <a:r>
                <a:rPr lang="en-US" sz="2618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Market Dashboard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7064093"/>
              <a:ext cx="5061338" cy="992596"/>
              <a:chOff x="0" y="0"/>
              <a:chExt cx="999771" cy="19606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99771" cy="196068"/>
              </a:xfrm>
              <a:custGeom>
                <a:avLst/>
                <a:gdLst/>
                <a:ahLst/>
                <a:cxnLst/>
                <a:rect l="l" t="t" r="r" b="b"/>
                <a:pathLst>
                  <a:path w="999771" h="196068">
                    <a:moveTo>
                      <a:pt x="0" y="0"/>
                    </a:moveTo>
                    <a:lnTo>
                      <a:pt x="999771" y="0"/>
                    </a:lnTo>
                    <a:lnTo>
                      <a:pt x="999771" y="196068"/>
                    </a:lnTo>
                    <a:lnTo>
                      <a:pt x="0" y="196068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999771" cy="2341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>
                    <a:solidFill>
                      <a:srgbClr val="000000"/>
                    </a:solidFill>
                    <a:latin typeface="Montserrat Classic"/>
                    <a:ea typeface="Montserrat Classic"/>
                    <a:cs typeface="Montserrat Classic"/>
                    <a:sym typeface="Montserrat Classic"/>
                  </a:rPr>
                  <a:t>Refine actionables through in-depth market data</a:t>
                </a: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3496925" y="3538705"/>
            <a:ext cx="3796004" cy="6026883"/>
            <a:chOff x="0" y="0"/>
            <a:chExt cx="5061338" cy="8035844"/>
          </a:xfrm>
        </p:grpSpPr>
        <p:sp>
          <p:nvSpPr>
            <p:cNvPr id="24" name="Freeform 24"/>
            <p:cNvSpPr/>
            <p:nvPr/>
          </p:nvSpPr>
          <p:spPr>
            <a:xfrm>
              <a:off x="0" y="2397674"/>
              <a:ext cx="5016500" cy="4102100"/>
            </a:xfrm>
            <a:custGeom>
              <a:avLst/>
              <a:gdLst/>
              <a:ahLst/>
              <a:cxnLst/>
              <a:rect l="l" t="t" r="r" b="b"/>
              <a:pathLst>
                <a:path w="5016500" h="4102100">
                  <a:moveTo>
                    <a:pt x="0" y="0"/>
                  </a:moveTo>
                  <a:lnTo>
                    <a:pt x="5016500" y="0"/>
                  </a:lnTo>
                  <a:lnTo>
                    <a:pt x="5016500" y="4102100"/>
                  </a:lnTo>
                  <a:lnTo>
                    <a:pt x="0" y="410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9187" r="-34735" b="-11330"/>
              </a:stretch>
            </a:blipFill>
            <a:ln w="38100" cap="sq">
              <a:solidFill>
                <a:srgbClr val="D9D9D9"/>
              </a:solidFill>
              <a:prstDash val="solid"/>
              <a:miter/>
            </a:ln>
          </p:spPr>
        </p:sp>
        <p:grpSp>
          <p:nvGrpSpPr>
            <p:cNvPr id="25" name="Group 25"/>
            <p:cNvGrpSpPr/>
            <p:nvPr/>
          </p:nvGrpSpPr>
          <p:grpSpPr>
            <a:xfrm>
              <a:off x="0" y="7043248"/>
              <a:ext cx="5061338" cy="992596"/>
              <a:chOff x="0" y="0"/>
              <a:chExt cx="999771" cy="19606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99771" cy="196068"/>
              </a:xfrm>
              <a:custGeom>
                <a:avLst/>
                <a:gdLst/>
                <a:ahLst/>
                <a:cxnLst/>
                <a:rect l="l" t="t" r="r" b="b"/>
                <a:pathLst>
                  <a:path w="999771" h="196068">
                    <a:moveTo>
                      <a:pt x="0" y="0"/>
                    </a:moveTo>
                    <a:lnTo>
                      <a:pt x="999771" y="0"/>
                    </a:lnTo>
                    <a:lnTo>
                      <a:pt x="999771" y="196068"/>
                    </a:lnTo>
                    <a:lnTo>
                      <a:pt x="0" y="196068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999771" cy="2341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>
                    <a:solidFill>
                      <a:srgbClr val="000000"/>
                    </a:solidFill>
                    <a:latin typeface="Montserrat Classic"/>
                    <a:ea typeface="Montserrat Classic"/>
                    <a:cs typeface="Montserrat Classic"/>
                    <a:sym typeface="Montserrat Classic"/>
                  </a:rPr>
                  <a:t>Estimate property earning potential using market data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85750" y="0"/>
              <a:ext cx="4445000" cy="1854200"/>
              <a:chOff x="0" y="0"/>
              <a:chExt cx="1005920" cy="41961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05920" cy="419612"/>
              </a:xfrm>
              <a:custGeom>
                <a:avLst/>
                <a:gdLst/>
                <a:ahLst/>
                <a:cxnLst/>
                <a:rect l="l" t="t" r="r" b="b"/>
                <a:pathLst>
                  <a:path w="1005920" h="419612">
                    <a:moveTo>
                      <a:pt x="71991" y="0"/>
                    </a:moveTo>
                    <a:lnTo>
                      <a:pt x="933929" y="0"/>
                    </a:lnTo>
                    <a:cubicBezTo>
                      <a:pt x="973688" y="0"/>
                      <a:pt x="1005920" y="32231"/>
                      <a:pt x="1005920" y="71991"/>
                    </a:cubicBezTo>
                    <a:lnTo>
                      <a:pt x="1005920" y="347621"/>
                    </a:lnTo>
                    <a:cubicBezTo>
                      <a:pt x="1005920" y="387381"/>
                      <a:pt x="973688" y="419612"/>
                      <a:pt x="933929" y="419612"/>
                    </a:cubicBezTo>
                    <a:lnTo>
                      <a:pt x="71991" y="419612"/>
                    </a:lnTo>
                    <a:cubicBezTo>
                      <a:pt x="32231" y="419612"/>
                      <a:pt x="0" y="387381"/>
                      <a:pt x="0" y="347621"/>
                    </a:cubicBezTo>
                    <a:lnTo>
                      <a:pt x="0" y="71991"/>
                    </a:lnTo>
                    <a:cubicBezTo>
                      <a:pt x="0" y="32231"/>
                      <a:pt x="32231" y="0"/>
                      <a:pt x="71991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1005920" cy="457712"/>
              </a:xfrm>
              <a:prstGeom prst="rect">
                <a:avLst/>
              </a:prstGeom>
            </p:spPr>
            <p:txBody>
              <a:bodyPr lIns="44341" tIns="44341" rIns="44341" bIns="44341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886286" y="303040"/>
              <a:ext cx="2441520" cy="1178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66"/>
                </a:lnSpc>
              </a:pPr>
              <a:r>
                <a:rPr lang="en-US" sz="2618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Revenue Estimator</a:t>
              </a:r>
            </a:p>
          </p:txBody>
        </p:sp>
        <p:sp>
          <p:nvSpPr>
            <p:cNvPr id="32" name="Freeform 32"/>
            <p:cNvSpPr/>
            <p:nvPr/>
          </p:nvSpPr>
          <p:spPr>
            <a:xfrm>
              <a:off x="688694" y="465559"/>
              <a:ext cx="923081" cy="923081"/>
            </a:xfrm>
            <a:custGeom>
              <a:avLst/>
              <a:gdLst/>
              <a:ahLst/>
              <a:cxnLst/>
              <a:rect l="l" t="t" r="r" b="b"/>
              <a:pathLst>
                <a:path w="923081" h="923081">
                  <a:moveTo>
                    <a:pt x="0" y="0"/>
                  </a:moveTo>
                  <a:lnTo>
                    <a:pt x="923081" y="0"/>
                  </a:lnTo>
                  <a:lnTo>
                    <a:pt x="923081" y="923082"/>
                  </a:lnTo>
                  <a:lnTo>
                    <a:pt x="0" y="923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>
            <a:off x="1028700" y="2043326"/>
            <a:ext cx="3796004" cy="5902021"/>
            <a:chOff x="0" y="0"/>
            <a:chExt cx="5061338" cy="7869361"/>
          </a:xfrm>
        </p:grpSpPr>
        <p:sp>
          <p:nvSpPr>
            <p:cNvPr id="34" name="Freeform 34"/>
            <p:cNvSpPr/>
            <p:nvPr/>
          </p:nvSpPr>
          <p:spPr>
            <a:xfrm>
              <a:off x="0" y="2316415"/>
              <a:ext cx="5061338" cy="4105917"/>
            </a:xfrm>
            <a:custGeom>
              <a:avLst/>
              <a:gdLst/>
              <a:ahLst/>
              <a:cxnLst/>
              <a:rect l="l" t="t" r="r" b="b"/>
              <a:pathLst>
                <a:path w="5061338" h="4105917">
                  <a:moveTo>
                    <a:pt x="0" y="0"/>
                  </a:moveTo>
                  <a:lnTo>
                    <a:pt x="5061338" y="0"/>
                  </a:lnTo>
                  <a:lnTo>
                    <a:pt x="5061338" y="4105917"/>
                  </a:lnTo>
                  <a:lnTo>
                    <a:pt x="0" y="4105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9783" t="-20506" r="-72345" b="-21325"/>
              </a:stretch>
            </a:blipFill>
            <a:ln w="38100" cap="sq">
              <a:solidFill>
                <a:srgbClr val="D9D9D9"/>
              </a:solidFill>
              <a:prstDash val="solid"/>
              <a:miter/>
            </a:ln>
          </p:spPr>
        </p:sp>
        <p:grpSp>
          <p:nvGrpSpPr>
            <p:cNvPr id="35" name="Group 35"/>
            <p:cNvGrpSpPr/>
            <p:nvPr/>
          </p:nvGrpSpPr>
          <p:grpSpPr>
            <a:xfrm>
              <a:off x="308169" y="0"/>
              <a:ext cx="4445000" cy="1861983"/>
              <a:chOff x="0" y="0"/>
              <a:chExt cx="878025" cy="36779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78025" cy="367799"/>
              </a:xfrm>
              <a:custGeom>
                <a:avLst/>
                <a:gdLst/>
                <a:ahLst/>
                <a:cxnLst/>
                <a:rect l="l" t="t" r="r" b="b"/>
                <a:pathLst>
                  <a:path w="878025" h="367799">
                    <a:moveTo>
                      <a:pt x="71991" y="0"/>
                    </a:moveTo>
                    <a:lnTo>
                      <a:pt x="806034" y="0"/>
                    </a:lnTo>
                    <a:cubicBezTo>
                      <a:pt x="845793" y="0"/>
                      <a:pt x="878025" y="32231"/>
                      <a:pt x="878025" y="71991"/>
                    </a:cubicBezTo>
                    <a:lnTo>
                      <a:pt x="878025" y="295808"/>
                    </a:lnTo>
                    <a:cubicBezTo>
                      <a:pt x="878025" y="314901"/>
                      <a:pt x="870440" y="333212"/>
                      <a:pt x="856939" y="346713"/>
                    </a:cubicBezTo>
                    <a:cubicBezTo>
                      <a:pt x="843438" y="360214"/>
                      <a:pt x="825127" y="367799"/>
                      <a:pt x="806034" y="367799"/>
                    </a:cubicBezTo>
                    <a:lnTo>
                      <a:pt x="71991" y="367799"/>
                    </a:lnTo>
                    <a:cubicBezTo>
                      <a:pt x="32231" y="367799"/>
                      <a:pt x="0" y="335568"/>
                      <a:pt x="0" y="295808"/>
                    </a:cubicBezTo>
                    <a:lnTo>
                      <a:pt x="0" y="71991"/>
                    </a:lnTo>
                    <a:cubicBezTo>
                      <a:pt x="0" y="32231"/>
                      <a:pt x="32231" y="0"/>
                      <a:pt x="71991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878025" cy="405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572583" y="475724"/>
              <a:ext cx="910535" cy="910535"/>
            </a:xfrm>
            <a:custGeom>
              <a:avLst/>
              <a:gdLst/>
              <a:ahLst/>
              <a:cxnLst/>
              <a:rect l="l" t="t" r="r" b="b"/>
              <a:pathLst>
                <a:path w="910535" h="910535">
                  <a:moveTo>
                    <a:pt x="0" y="0"/>
                  </a:moveTo>
                  <a:lnTo>
                    <a:pt x="910534" y="0"/>
                  </a:lnTo>
                  <a:lnTo>
                    <a:pt x="910534" y="910535"/>
                  </a:lnTo>
                  <a:lnTo>
                    <a:pt x="0" y="910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9" name="Group 39"/>
            <p:cNvGrpSpPr/>
            <p:nvPr/>
          </p:nvGrpSpPr>
          <p:grpSpPr>
            <a:xfrm>
              <a:off x="0" y="6876765"/>
              <a:ext cx="5061338" cy="992596"/>
              <a:chOff x="0" y="0"/>
              <a:chExt cx="999771" cy="19606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99771" cy="196068"/>
              </a:xfrm>
              <a:custGeom>
                <a:avLst/>
                <a:gdLst/>
                <a:ahLst/>
                <a:cxnLst/>
                <a:rect l="l" t="t" r="r" b="b"/>
                <a:pathLst>
                  <a:path w="999771" h="196068">
                    <a:moveTo>
                      <a:pt x="0" y="0"/>
                    </a:moveTo>
                    <a:lnTo>
                      <a:pt x="999771" y="0"/>
                    </a:lnTo>
                    <a:lnTo>
                      <a:pt x="999771" y="196068"/>
                    </a:lnTo>
                    <a:lnTo>
                      <a:pt x="0" y="196068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999771" cy="2341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1800">
                    <a:solidFill>
                      <a:srgbClr val="000000"/>
                    </a:solidFill>
                    <a:latin typeface="Montserrat Classic"/>
                    <a:ea typeface="Montserrat Classic"/>
                    <a:cs typeface="Montserrat Classic"/>
                    <a:sym typeface="Montserrat Classic"/>
                  </a:rPr>
                  <a:t>Optimize occupancy by automatically varying pricing </a:t>
                </a: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827832" y="203916"/>
              <a:ext cx="2589313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Dynamic Pricing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766609" y="452438"/>
            <a:ext cx="7625060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999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PriceLabs </a:t>
            </a:r>
            <a:r>
              <a:rPr lang="en-US" sz="5999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Products</a:t>
            </a:r>
          </a:p>
        </p:txBody>
      </p:sp>
      <p:sp>
        <p:nvSpPr>
          <p:cNvPr id="44" name="Freeform 44"/>
          <p:cNvSpPr/>
          <p:nvPr/>
        </p:nvSpPr>
        <p:spPr>
          <a:xfrm>
            <a:off x="15228007" y="324129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76164" y="0"/>
            <a:ext cx="7611836" cy="10324216"/>
            <a:chOff x="0" y="0"/>
            <a:chExt cx="2004763" cy="2719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4763" cy="2719135"/>
            </a:xfrm>
            <a:custGeom>
              <a:avLst/>
              <a:gdLst/>
              <a:ahLst/>
              <a:cxnLst/>
              <a:rect l="l" t="t" r="r" b="b"/>
              <a:pathLst>
                <a:path w="2004763" h="2719135">
                  <a:moveTo>
                    <a:pt x="0" y="0"/>
                  </a:moveTo>
                  <a:lnTo>
                    <a:pt x="2004763" y="0"/>
                  </a:lnTo>
                  <a:lnTo>
                    <a:pt x="2004763" y="2719135"/>
                  </a:lnTo>
                  <a:lnTo>
                    <a:pt x="0" y="2719135"/>
                  </a:lnTo>
                  <a:close/>
                </a:path>
              </a:pathLst>
            </a:custGeom>
            <a:solidFill>
              <a:srgbClr val="F2F3F4">
                <a:alpha val="8588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04763" cy="2757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57586" y="8822257"/>
            <a:ext cx="4448992" cy="1164827"/>
          </a:xfrm>
          <a:custGeom>
            <a:avLst/>
            <a:gdLst/>
            <a:ahLst/>
            <a:cxnLst/>
            <a:rect l="l" t="t" r="r" b="b"/>
            <a:pathLst>
              <a:path w="4448992" h="1164827">
                <a:moveTo>
                  <a:pt x="0" y="0"/>
                </a:moveTo>
                <a:lnTo>
                  <a:pt x="4448992" y="0"/>
                </a:lnTo>
                <a:lnTo>
                  <a:pt x="4448992" y="1164828"/>
                </a:lnTo>
                <a:lnTo>
                  <a:pt x="0" y="1164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897961" y="3857171"/>
            <a:ext cx="7168243" cy="3085990"/>
            <a:chOff x="0" y="0"/>
            <a:chExt cx="9557657" cy="411465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557657" cy="4114653"/>
              <a:chOff x="0" y="0"/>
              <a:chExt cx="1887932" cy="8127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87932" cy="812771"/>
              </a:xfrm>
              <a:custGeom>
                <a:avLst/>
                <a:gdLst/>
                <a:ahLst/>
                <a:cxnLst/>
                <a:rect l="l" t="t" r="r" b="b"/>
                <a:pathLst>
                  <a:path w="1887932" h="812771">
                    <a:moveTo>
                      <a:pt x="55082" y="0"/>
                    </a:moveTo>
                    <a:lnTo>
                      <a:pt x="1832851" y="0"/>
                    </a:lnTo>
                    <a:cubicBezTo>
                      <a:pt x="1863271" y="0"/>
                      <a:pt x="1887932" y="24661"/>
                      <a:pt x="1887932" y="55082"/>
                    </a:cubicBezTo>
                    <a:lnTo>
                      <a:pt x="1887932" y="757689"/>
                    </a:lnTo>
                    <a:cubicBezTo>
                      <a:pt x="1887932" y="772298"/>
                      <a:pt x="1882129" y="786308"/>
                      <a:pt x="1871799" y="796638"/>
                    </a:cubicBezTo>
                    <a:cubicBezTo>
                      <a:pt x="1861470" y="806968"/>
                      <a:pt x="1847459" y="812771"/>
                      <a:pt x="1832851" y="812771"/>
                    </a:cubicBezTo>
                    <a:lnTo>
                      <a:pt x="55082" y="812771"/>
                    </a:lnTo>
                    <a:cubicBezTo>
                      <a:pt x="40473" y="812771"/>
                      <a:pt x="26463" y="806968"/>
                      <a:pt x="16133" y="796638"/>
                    </a:cubicBezTo>
                    <a:cubicBezTo>
                      <a:pt x="5803" y="786308"/>
                      <a:pt x="0" y="772298"/>
                      <a:pt x="0" y="757689"/>
                    </a:cubicBezTo>
                    <a:lnTo>
                      <a:pt x="0" y="55082"/>
                    </a:lnTo>
                    <a:cubicBezTo>
                      <a:pt x="0" y="40473"/>
                      <a:pt x="5803" y="26463"/>
                      <a:pt x="16133" y="16133"/>
                    </a:cubicBezTo>
                    <a:cubicBezTo>
                      <a:pt x="26463" y="5803"/>
                      <a:pt x="40473" y="0"/>
                      <a:pt x="55082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87932" cy="8508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90071" y="347980"/>
              <a:ext cx="8777514" cy="3418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b="1">
                  <a:solidFill>
                    <a:srgbClr val="737373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Greece market performance</a:t>
              </a:r>
            </a:p>
            <a:p>
              <a:pPr algn="ctr">
                <a:lnSpc>
                  <a:spcPts val="8100"/>
                </a:lnSpc>
              </a:pPr>
              <a:r>
                <a:rPr lang="en-US" sz="5400" b="1">
                  <a:solidFill>
                    <a:srgbClr val="737373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2023-25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-606644" y="0"/>
            <a:ext cx="11282808" cy="10324216"/>
          </a:xfrm>
          <a:custGeom>
            <a:avLst/>
            <a:gdLst/>
            <a:ahLst/>
            <a:cxnLst/>
            <a:rect l="l" t="t" r="r" b="b"/>
            <a:pathLst>
              <a:path w="11282808" h="10324216">
                <a:moveTo>
                  <a:pt x="0" y="0"/>
                </a:moveTo>
                <a:lnTo>
                  <a:pt x="11282808" y="0"/>
                </a:lnTo>
                <a:lnTo>
                  <a:pt x="11282808" y="10324216"/>
                </a:lnTo>
                <a:lnTo>
                  <a:pt x="0" y="10324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06" r="-177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6720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9833" y="1953314"/>
            <a:ext cx="15912211" cy="7438230"/>
          </a:xfrm>
          <a:custGeom>
            <a:avLst/>
            <a:gdLst/>
            <a:ahLst/>
            <a:cxnLst/>
            <a:rect l="l" t="t" r="r" b="b"/>
            <a:pathLst>
              <a:path w="15912211" h="7438230">
                <a:moveTo>
                  <a:pt x="0" y="0"/>
                </a:moveTo>
                <a:lnTo>
                  <a:pt x="15912210" y="0"/>
                </a:lnTo>
                <a:lnTo>
                  <a:pt x="15912210" y="7438230"/>
                </a:lnTo>
                <a:lnTo>
                  <a:pt x="0" y="743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7" b="-227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9627" y="228600"/>
            <a:ext cx="17188746" cy="1390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Airbnb listing trends in Greece</a:t>
            </a:r>
          </a:p>
          <a:p>
            <a:pPr algn="ctr">
              <a:lnSpc>
                <a:spcPts val="5280"/>
              </a:lnSpc>
            </a:pPr>
            <a:r>
              <a:rPr lang="en-US" sz="4400" b="1">
                <a:solidFill>
                  <a:srgbClr val="1A1B1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11% listing growth in the last 12 months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043879" y="9575113"/>
            <a:ext cx="13811764" cy="571369"/>
            <a:chOff x="0" y="0"/>
            <a:chExt cx="18415685" cy="761825"/>
          </a:xfrm>
        </p:grpSpPr>
        <p:sp>
          <p:nvSpPr>
            <p:cNvPr id="8" name="TextBox 8"/>
            <p:cNvSpPr txBox="1"/>
            <p:nvPr/>
          </p:nvSpPr>
          <p:spPr>
            <a:xfrm>
              <a:off x="0" y="176939"/>
              <a:ext cx="10561829" cy="37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84"/>
                </a:lnSpc>
                <a:spcBef>
                  <a:spcPct val="0"/>
                </a:spcBef>
              </a:pPr>
              <a:r>
                <a:rPr lang="en-US" sz="1774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Average listing count compared: Jan 2023-Dec 2023 vs. Jan 2024-Dec 2024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115468" y="-28575"/>
              <a:ext cx="5300217" cy="79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84"/>
                </a:lnSpc>
                <a:spcBef>
                  <a:spcPct val="0"/>
                </a:spcBef>
              </a:pPr>
              <a:r>
                <a:rPr lang="en-US" sz="1774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PriceLabs data, January 2025 (EURO)  Excludes private rooms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534361" y="228600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2048868"/>
            <a:ext cx="16415553" cy="7263882"/>
          </a:xfrm>
          <a:custGeom>
            <a:avLst/>
            <a:gdLst/>
            <a:ahLst/>
            <a:cxnLst/>
            <a:rect l="l" t="t" r="r" b="b"/>
            <a:pathLst>
              <a:path w="16415553" h="7263882">
                <a:moveTo>
                  <a:pt x="0" y="0"/>
                </a:moveTo>
                <a:lnTo>
                  <a:pt x="16415553" y="0"/>
                </a:lnTo>
                <a:lnTo>
                  <a:pt x="16415553" y="7263882"/>
                </a:lnTo>
                <a:lnTo>
                  <a:pt x="0" y="7263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9627" y="228600"/>
            <a:ext cx="17188746" cy="137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Past booked nights: 2024 vs 2023</a:t>
            </a:r>
          </a:p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Booked nights grew by 16% in last 12 months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8" name="Freeform 8"/>
          <p:cNvSpPr/>
          <p:nvPr/>
        </p:nvSpPr>
        <p:spPr>
          <a:xfrm>
            <a:off x="15647914" y="249761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5877" y="2353447"/>
            <a:ext cx="17106635" cy="6904853"/>
          </a:xfrm>
          <a:custGeom>
            <a:avLst/>
            <a:gdLst/>
            <a:ahLst/>
            <a:cxnLst/>
            <a:rect l="l" t="t" r="r" b="b"/>
            <a:pathLst>
              <a:path w="17106635" h="6904853">
                <a:moveTo>
                  <a:pt x="0" y="0"/>
                </a:moveTo>
                <a:lnTo>
                  <a:pt x="17106635" y="0"/>
                </a:lnTo>
                <a:lnTo>
                  <a:pt x="17106635" y="6904853"/>
                </a:lnTo>
                <a:lnTo>
                  <a:pt x="0" y="690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2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9627" y="228600"/>
            <a:ext cx="17188746" cy="137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Past occupancy: 2024 vs 2023</a:t>
            </a:r>
          </a:p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Comparison between Greece, Portugal, Malta &amp; Croatia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  <p:sp>
        <p:nvSpPr>
          <p:cNvPr id="8" name="Freeform 8"/>
          <p:cNvSpPr/>
          <p:nvPr/>
        </p:nvSpPr>
        <p:spPr>
          <a:xfrm>
            <a:off x="15352305" y="228600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14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7727" y="9436575"/>
            <a:ext cx="17112546" cy="3376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587727" y="1874520"/>
            <a:ext cx="17112546" cy="33763"/>
          </a:xfrm>
          <a:prstGeom prst="rect">
            <a:avLst/>
          </a:prstGeom>
          <a:solidFill>
            <a:srgbClr val="FF4646"/>
          </a:solidFill>
        </p:spPr>
      </p:sp>
      <p:sp>
        <p:nvSpPr>
          <p:cNvPr id="4" name="Freeform 4"/>
          <p:cNvSpPr/>
          <p:nvPr/>
        </p:nvSpPr>
        <p:spPr>
          <a:xfrm>
            <a:off x="569237" y="9594163"/>
            <a:ext cx="2109599" cy="552331"/>
          </a:xfrm>
          <a:custGeom>
            <a:avLst/>
            <a:gdLst/>
            <a:ahLst/>
            <a:cxnLst/>
            <a:rect l="l" t="t" r="r" b="b"/>
            <a:pathLst>
              <a:path w="2109599" h="552331">
                <a:moveTo>
                  <a:pt x="0" y="0"/>
                </a:moveTo>
                <a:lnTo>
                  <a:pt x="2109599" y="0"/>
                </a:lnTo>
                <a:lnTo>
                  <a:pt x="2109599" y="552331"/>
                </a:lnTo>
                <a:lnTo>
                  <a:pt x="0" y="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9627" y="228600"/>
            <a:ext cx="17188746" cy="137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464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Past ADR: 2024 vs 2023</a:t>
            </a:r>
          </a:p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Comparison between Greece, Portugal, Malta &amp; Croatia</a:t>
            </a:r>
          </a:p>
        </p:txBody>
      </p:sp>
      <p:sp>
        <p:nvSpPr>
          <p:cNvPr id="6" name="Freeform 6"/>
          <p:cNvSpPr/>
          <p:nvPr/>
        </p:nvSpPr>
        <p:spPr>
          <a:xfrm>
            <a:off x="15485989" y="228600"/>
            <a:ext cx="2503338" cy="580746"/>
          </a:xfrm>
          <a:custGeom>
            <a:avLst/>
            <a:gdLst/>
            <a:ahLst/>
            <a:cxnLst/>
            <a:rect l="l" t="t" r="r" b="b"/>
            <a:pathLst>
              <a:path w="2503338" h="580746">
                <a:moveTo>
                  <a:pt x="0" y="0"/>
                </a:moveTo>
                <a:lnTo>
                  <a:pt x="2503338" y="0"/>
                </a:lnTo>
                <a:lnTo>
                  <a:pt x="2503338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31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9110" y="2184508"/>
            <a:ext cx="17111163" cy="6848057"/>
          </a:xfrm>
          <a:custGeom>
            <a:avLst/>
            <a:gdLst/>
            <a:ahLst/>
            <a:cxnLst/>
            <a:rect l="l" t="t" r="r" b="b"/>
            <a:pathLst>
              <a:path w="17111163" h="6848057">
                <a:moveTo>
                  <a:pt x="0" y="0"/>
                </a:moveTo>
                <a:lnTo>
                  <a:pt x="17111163" y="0"/>
                </a:lnTo>
                <a:lnTo>
                  <a:pt x="17111163" y="6848058"/>
                </a:lnTo>
                <a:lnTo>
                  <a:pt x="0" y="6848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8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880480" y="9546538"/>
            <a:ext cx="3975163" cy="59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PriceLabs data, January 2025 (EURO)  Excludes private rooms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Microsoft Office PowerPoint</Application>
  <PresentationFormat>Προσαρμογή</PresentationFormat>
  <Paragraphs>113</Paragraphs>
  <Slides>18</Slides>
  <Notes>0</Notes>
  <HiddenSlides>1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8" baseType="lpstr">
      <vt:lpstr>IBM Plex Sans</vt:lpstr>
      <vt:lpstr>Canva Sans</vt:lpstr>
      <vt:lpstr>Montserrat Classic Bold</vt:lpstr>
      <vt:lpstr>Arial</vt:lpstr>
      <vt:lpstr>Montserrat Bold</vt:lpstr>
      <vt:lpstr>Montserrat Classic</vt:lpstr>
      <vt:lpstr>IBM Plex Sans Bold</vt:lpstr>
      <vt:lpstr>Montserrat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Deck - SSC Athens</dc:title>
  <dc:creator>Vicky Trifona</dc:creator>
  <cp:lastModifiedBy>Vicky Trifona</cp:lastModifiedBy>
  <cp:revision>1</cp:revision>
  <dcterms:created xsi:type="dcterms:W3CDTF">2006-08-16T00:00:00Z</dcterms:created>
  <dcterms:modified xsi:type="dcterms:W3CDTF">2025-02-10T07:23:10Z</dcterms:modified>
  <dc:identifier>DAGdpNc3HBA</dc:identifier>
</cp:coreProperties>
</file>